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25" r:id="rId5"/>
    <p:sldMasterId id="2147483849" r:id="rId6"/>
    <p:sldMasterId id="2147483813" r:id="rId7"/>
    <p:sldMasterId id="2147483837" r:id="rId8"/>
  </p:sldMasterIdLst>
  <p:notesMasterIdLst>
    <p:notesMasterId r:id="rId31"/>
  </p:notesMasterIdLst>
  <p:handoutMasterIdLst>
    <p:handoutMasterId r:id="rId32"/>
  </p:handoutMasterIdLst>
  <p:sldIdLst>
    <p:sldId id="331" r:id="rId9"/>
    <p:sldId id="329" r:id="rId10"/>
    <p:sldId id="369" r:id="rId11"/>
    <p:sldId id="370" r:id="rId12"/>
    <p:sldId id="336" r:id="rId13"/>
    <p:sldId id="337" r:id="rId14"/>
    <p:sldId id="338" r:id="rId15"/>
    <p:sldId id="356" r:id="rId16"/>
    <p:sldId id="360" r:id="rId17"/>
    <p:sldId id="361" r:id="rId18"/>
    <p:sldId id="362" r:id="rId19"/>
    <p:sldId id="363" r:id="rId20"/>
    <p:sldId id="371" r:id="rId21"/>
    <p:sldId id="365" r:id="rId22"/>
    <p:sldId id="366" r:id="rId23"/>
    <p:sldId id="367" r:id="rId24"/>
    <p:sldId id="368" r:id="rId25"/>
    <p:sldId id="347" r:id="rId26"/>
    <p:sldId id="351" r:id="rId27"/>
    <p:sldId id="352" r:id="rId28"/>
    <p:sldId id="353" r:id="rId29"/>
    <p:sldId id="354" r:id="rId3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D"/>
    <a:srgbClr val="475E9F"/>
    <a:srgbClr val="435997"/>
    <a:srgbClr val="FFFF6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99"/>
    <p:restoredTop sz="94660"/>
  </p:normalViewPr>
  <p:slideViewPr>
    <p:cSldViewPr showGuides="1">
      <p:cViewPr varScale="1">
        <p:scale>
          <a:sx n="148" d="100"/>
          <a:sy n="148" d="100"/>
        </p:scale>
        <p:origin x="132" y="11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26/03/2026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26/03/2026</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2025-2026</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p:nvPr userDrawn="1"/>
        </p:nvPicPr>
        <p:blipFill>
          <a:blip r:embed="rId2"/>
          <a:srcRect/>
          <a:stretch/>
        </p:blipFill>
        <p:spPr bwMode="auto">
          <a:xfrm>
            <a:off x="777250" y="302876"/>
            <a:ext cx="2764963" cy="2022519"/>
          </a:xfrm>
          <a:prstGeom prst="rect">
            <a:avLst/>
          </a:prstGeom>
          <a:noFill/>
          <a:ln>
            <a:noFill/>
          </a:ln>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35601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2025-2026</a:t>
            </a:r>
          </a:p>
        </p:txBody>
      </p:sp>
      <p:sp>
        <p:nvSpPr>
          <p:cNvPr id="8" name="Espace réservé du pied de page 7"/>
          <p:cNvSpPr>
            <a:spLocks noGrp="1"/>
          </p:cNvSpPr>
          <p:nvPr>
            <p:ph type="ftr" sz="quarter" idx="11"/>
          </p:nvPr>
        </p:nvSpPr>
        <p:spPr/>
        <p:txBody>
          <a:bodyPr/>
          <a:lstStyle/>
          <a:p>
            <a:r>
              <a:rPr lang="fr-FR"/>
              <a:t>Intitulé de la direction ou de l’organisme rattaché</a:t>
            </a:r>
          </a:p>
        </p:txBody>
      </p:sp>
      <p:sp>
        <p:nvSpPr>
          <p:cNvPr id="9" name="Espace réservé du numéro de diapositive 8"/>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1997109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2025-2026</a:t>
            </a:r>
          </a:p>
        </p:txBody>
      </p:sp>
      <p:sp>
        <p:nvSpPr>
          <p:cNvPr id="4" name="Espace réservé du pied de page 3"/>
          <p:cNvSpPr>
            <a:spLocks noGrp="1"/>
          </p:cNvSpPr>
          <p:nvPr>
            <p:ph type="ftr" sz="quarter" idx="11"/>
          </p:nvPr>
        </p:nvSpPr>
        <p:spPr/>
        <p:txBody>
          <a:bodyPr/>
          <a:lstStyle/>
          <a:p>
            <a:r>
              <a:rPr lang="fr-FR"/>
              <a:t>Intitulé de la direction ou de l’organisme rattaché</a:t>
            </a:r>
          </a:p>
        </p:txBody>
      </p:sp>
      <p:sp>
        <p:nvSpPr>
          <p:cNvPr id="5" name="Espace réservé du numéro de diapositive 4"/>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773171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2025-2026</a:t>
            </a:r>
          </a:p>
        </p:txBody>
      </p:sp>
      <p:sp>
        <p:nvSpPr>
          <p:cNvPr id="3" name="Espace réservé du pied de page 2"/>
          <p:cNvSpPr>
            <a:spLocks noGrp="1"/>
          </p:cNvSpPr>
          <p:nvPr>
            <p:ph type="ftr" sz="quarter" idx="11"/>
          </p:nvPr>
        </p:nvSpPr>
        <p:spPr/>
        <p:txBody>
          <a:bodyPr/>
          <a:lstStyle/>
          <a:p>
            <a:r>
              <a:rPr lang="fr-FR"/>
              <a:t>Intitulé de la direction ou de l’organisme rattaché</a:t>
            </a:r>
          </a:p>
        </p:txBody>
      </p:sp>
      <p:sp>
        <p:nvSpPr>
          <p:cNvPr id="4" name="Espace réservé du numéro de diapositive 3"/>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569248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729091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155761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1616262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415462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57581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136652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7614000" y="4783500"/>
            <a:ext cx="1278480" cy="360000"/>
          </a:xfrm>
        </p:spPr>
        <p:txBody>
          <a:bodyPr/>
          <a:lstStyle>
            <a:lvl1pPr>
              <a:defRPr>
                <a:solidFill>
                  <a:srgbClr val="435997"/>
                </a:solidFill>
                <a:latin typeface="Marianne" panose="02000000000000000000" pitchFamily="2" charset="0"/>
              </a:defRPr>
            </a:lvl1pPr>
          </a:lstStyle>
          <a:p>
            <a:pPr algn="r"/>
            <a:r>
              <a:rPr lang="fr-FR" cap="all"/>
              <a:t>2025-2026</a:t>
            </a:r>
            <a:endParaRPr lang="fr-FR" cap="all" dirty="0"/>
          </a:p>
        </p:txBody>
      </p:sp>
      <p:pic>
        <p:nvPicPr>
          <p:cNvPr id="9" name="Image 8"/>
          <p:cNvPicPr/>
          <p:nvPr userDrawn="1"/>
        </p:nvPicPr>
        <p:blipFill>
          <a:blip r:embed="rId2"/>
          <a:srcRect/>
          <a:stretch/>
        </p:blipFill>
        <p:spPr bwMode="auto">
          <a:xfrm>
            <a:off x="524194" y="310534"/>
            <a:ext cx="1636511" cy="1197077"/>
          </a:xfrm>
          <a:prstGeom prst="rect">
            <a:avLst/>
          </a:prstGeom>
          <a:noFill/>
          <a:ln>
            <a:noFill/>
          </a:ln>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974774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4016694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2025-2026</a:t>
            </a:r>
          </a:p>
        </p:txBody>
      </p:sp>
      <p:sp>
        <p:nvSpPr>
          <p:cNvPr id="8" name="Espace réservé du pied de page 7"/>
          <p:cNvSpPr>
            <a:spLocks noGrp="1"/>
          </p:cNvSpPr>
          <p:nvPr>
            <p:ph type="ftr" sz="quarter" idx="11"/>
          </p:nvPr>
        </p:nvSpPr>
        <p:spPr/>
        <p:txBody>
          <a:bodyPr/>
          <a:lstStyle/>
          <a:p>
            <a:r>
              <a:rPr lang="fr-FR"/>
              <a:t>Intitulé de la direction ou de l’organisme rattaché</a:t>
            </a:r>
          </a:p>
        </p:txBody>
      </p:sp>
      <p:sp>
        <p:nvSpPr>
          <p:cNvPr id="9" name="Espace réservé du numéro de diapositive 8"/>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3639288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2025-2026</a:t>
            </a:r>
          </a:p>
        </p:txBody>
      </p:sp>
      <p:sp>
        <p:nvSpPr>
          <p:cNvPr id="4" name="Espace réservé du pied de page 3"/>
          <p:cNvSpPr>
            <a:spLocks noGrp="1"/>
          </p:cNvSpPr>
          <p:nvPr>
            <p:ph type="ftr" sz="quarter" idx="11"/>
          </p:nvPr>
        </p:nvSpPr>
        <p:spPr/>
        <p:txBody>
          <a:bodyPr/>
          <a:lstStyle/>
          <a:p>
            <a:r>
              <a:rPr lang="fr-FR"/>
              <a:t>Intitulé de la direction ou de l’organisme rattaché</a:t>
            </a:r>
          </a:p>
        </p:txBody>
      </p:sp>
      <p:sp>
        <p:nvSpPr>
          <p:cNvPr id="5" name="Espace réservé du numéro de diapositive 4"/>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746123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2025-2026</a:t>
            </a:r>
          </a:p>
        </p:txBody>
      </p:sp>
      <p:sp>
        <p:nvSpPr>
          <p:cNvPr id="3" name="Espace réservé du pied de page 2"/>
          <p:cNvSpPr>
            <a:spLocks noGrp="1"/>
          </p:cNvSpPr>
          <p:nvPr>
            <p:ph type="ftr" sz="quarter" idx="11"/>
          </p:nvPr>
        </p:nvSpPr>
        <p:spPr/>
        <p:txBody>
          <a:bodyPr/>
          <a:lstStyle/>
          <a:p>
            <a:r>
              <a:rPr lang="fr-FR"/>
              <a:t>Intitulé de la direction ou de l’organisme rattaché</a:t>
            </a:r>
          </a:p>
        </p:txBody>
      </p:sp>
      <p:sp>
        <p:nvSpPr>
          <p:cNvPr id="4" name="Espace réservé du numéro de diapositive 3"/>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4029514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3906208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895149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66764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210091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48593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a:t>2025-2026</a:t>
            </a:r>
            <a:endParaRPr lang="fr-FR" cap="all" dirty="0"/>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697171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1850368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772564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2025-2026</a:t>
            </a:r>
          </a:p>
        </p:txBody>
      </p:sp>
      <p:sp>
        <p:nvSpPr>
          <p:cNvPr id="8" name="Espace réservé du pied de page 7"/>
          <p:cNvSpPr>
            <a:spLocks noGrp="1"/>
          </p:cNvSpPr>
          <p:nvPr>
            <p:ph type="ftr" sz="quarter" idx="11"/>
          </p:nvPr>
        </p:nvSpPr>
        <p:spPr/>
        <p:txBody>
          <a:bodyPr/>
          <a:lstStyle/>
          <a:p>
            <a:r>
              <a:rPr lang="fr-FR"/>
              <a:t>Intitulé de la direction ou de l’organisme rattaché</a:t>
            </a:r>
          </a:p>
        </p:txBody>
      </p:sp>
      <p:sp>
        <p:nvSpPr>
          <p:cNvPr id="9" name="Espace réservé du numéro de diapositive 8"/>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2611005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2025-2026</a:t>
            </a:r>
          </a:p>
        </p:txBody>
      </p:sp>
      <p:sp>
        <p:nvSpPr>
          <p:cNvPr id="4" name="Espace réservé du pied de page 3"/>
          <p:cNvSpPr>
            <a:spLocks noGrp="1"/>
          </p:cNvSpPr>
          <p:nvPr>
            <p:ph type="ftr" sz="quarter" idx="11"/>
          </p:nvPr>
        </p:nvSpPr>
        <p:spPr/>
        <p:txBody>
          <a:bodyPr/>
          <a:lstStyle/>
          <a:p>
            <a:r>
              <a:rPr lang="fr-FR"/>
              <a:t>Intitulé de la direction ou de l’organisme rattaché</a:t>
            </a:r>
          </a:p>
        </p:txBody>
      </p:sp>
      <p:sp>
        <p:nvSpPr>
          <p:cNvPr id="5" name="Espace réservé du numéro de diapositive 4"/>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2320502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2025-2026</a:t>
            </a:r>
          </a:p>
        </p:txBody>
      </p:sp>
      <p:sp>
        <p:nvSpPr>
          <p:cNvPr id="3" name="Espace réservé du pied de page 2"/>
          <p:cNvSpPr>
            <a:spLocks noGrp="1"/>
          </p:cNvSpPr>
          <p:nvPr>
            <p:ph type="ftr" sz="quarter" idx="11"/>
          </p:nvPr>
        </p:nvSpPr>
        <p:spPr/>
        <p:txBody>
          <a:bodyPr/>
          <a:lstStyle/>
          <a:p>
            <a:r>
              <a:rPr lang="fr-FR"/>
              <a:t>Intitulé de la direction ou de l’organisme rattaché</a:t>
            </a:r>
          </a:p>
        </p:txBody>
      </p:sp>
      <p:sp>
        <p:nvSpPr>
          <p:cNvPr id="4" name="Espace réservé du numéro de diapositive 3"/>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938931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439768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630717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982353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97150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a:t>2025-2026</a:t>
            </a:r>
            <a:endParaRPr lang="fr-FR" cap="all" dirty="0"/>
          </a:p>
        </p:txBody>
      </p:sp>
    </p:spTree>
    <p:extLst>
      <p:ext uri="{BB962C8B-B14F-4D97-AF65-F5344CB8AC3E}">
        <p14:creationId xmlns:p14="http://schemas.microsoft.com/office/powerpoint/2010/main" val="190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92931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834909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379862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848549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2025-2026</a:t>
            </a:r>
          </a:p>
        </p:txBody>
      </p:sp>
      <p:sp>
        <p:nvSpPr>
          <p:cNvPr id="8" name="Espace réservé du pied de page 7"/>
          <p:cNvSpPr>
            <a:spLocks noGrp="1"/>
          </p:cNvSpPr>
          <p:nvPr>
            <p:ph type="ftr" sz="quarter" idx="11"/>
          </p:nvPr>
        </p:nvSpPr>
        <p:spPr/>
        <p:txBody>
          <a:bodyPr/>
          <a:lstStyle/>
          <a:p>
            <a:r>
              <a:rPr lang="fr-FR"/>
              <a:t>Intitulé de la direction ou de l’organisme rattaché</a:t>
            </a:r>
          </a:p>
        </p:txBody>
      </p:sp>
      <p:sp>
        <p:nvSpPr>
          <p:cNvPr id="9" name="Espace réservé du numéro de diapositive 8"/>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7989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2025-2026</a:t>
            </a:r>
          </a:p>
        </p:txBody>
      </p:sp>
      <p:sp>
        <p:nvSpPr>
          <p:cNvPr id="4" name="Espace réservé du pied de page 3"/>
          <p:cNvSpPr>
            <a:spLocks noGrp="1"/>
          </p:cNvSpPr>
          <p:nvPr>
            <p:ph type="ftr" sz="quarter" idx="11"/>
          </p:nvPr>
        </p:nvSpPr>
        <p:spPr/>
        <p:txBody>
          <a:bodyPr/>
          <a:lstStyle/>
          <a:p>
            <a:r>
              <a:rPr lang="fr-FR"/>
              <a:t>Intitulé de la direction ou de l’organisme rattaché</a:t>
            </a:r>
          </a:p>
        </p:txBody>
      </p:sp>
      <p:sp>
        <p:nvSpPr>
          <p:cNvPr id="5" name="Espace réservé du numéro de diapositive 4"/>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646810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2025-2026</a:t>
            </a:r>
          </a:p>
        </p:txBody>
      </p:sp>
      <p:sp>
        <p:nvSpPr>
          <p:cNvPr id="3" name="Espace réservé du pied de page 2"/>
          <p:cNvSpPr>
            <a:spLocks noGrp="1"/>
          </p:cNvSpPr>
          <p:nvPr>
            <p:ph type="ftr" sz="quarter" idx="11"/>
          </p:nvPr>
        </p:nvSpPr>
        <p:spPr/>
        <p:txBody>
          <a:bodyPr/>
          <a:lstStyle/>
          <a:p>
            <a:r>
              <a:rPr lang="fr-FR"/>
              <a:t>Intitulé de la direction ou de l’organisme rattaché</a:t>
            </a:r>
          </a:p>
        </p:txBody>
      </p:sp>
      <p:sp>
        <p:nvSpPr>
          <p:cNvPr id="4" name="Espace réservé du numéro de diapositive 3"/>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04547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61118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065300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15529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2025-2026</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17933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a:t>2025-2026</a:t>
            </a:r>
            <a:endParaRPr lang="fr-FR" cap="all" dirty="0"/>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24101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21307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14294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a:t>2025-2026</a:t>
            </a:r>
            <a:endParaRPr lang="fr-FR" cap="all" dirty="0"/>
          </a:p>
        </p:txBody>
      </p:sp>
      <p:pic>
        <p:nvPicPr>
          <p:cNvPr id="9" name="Image 8"/>
          <p:cNvPicPr/>
          <p:nvPr userDrawn="1"/>
        </p:nvPicPr>
        <p:blipFill>
          <a:blip r:embed="rId8"/>
          <a:srcRect/>
          <a:stretch/>
        </p:blipFill>
        <p:spPr bwMode="auto">
          <a:xfrm>
            <a:off x="263083" y="106196"/>
            <a:ext cx="984986" cy="72049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sldNum="0" hdr="0" ft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2025-2026</a:t>
            </a: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Intitulé de la direction ou de l’organisme rattaché</a:t>
            </a: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AC53BB5-0874-428D-BE6F-E5C93DDEEC5F}" type="slidenum">
              <a:rPr lang="fr-FR" smtClean="0"/>
              <a:t>‹N°›</a:t>
            </a:fld>
            <a:endParaRPr lang="fr-FR"/>
          </a:p>
        </p:txBody>
      </p:sp>
    </p:spTree>
    <p:extLst>
      <p:ext uri="{BB962C8B-B14F-4D97-AF65-F5344CB8AC3E}">
        <p14:creationId xmlns:p14="http://schemas.microsoft.com/office/powerpoint/2010/main" val="230077745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2025-2026</a:t>
            </a: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Intitulé de la direction ou de l’organisme rattaché</a:t>
            </a: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44A960F-3A9F-4F47-9475-76B6775DB755}" type="slidenum">
              <a:rPr lang="fr-FR" smtClean="0"/>
              <a:t>‹N°›</a:t>
            </a:fld>
            <a:endParaRPr lang="fr-FR"/>
          </a:p>
        </p:txBody>
      </p:sp>
    </p:spTree>
    <p:extLst>
      <p:ext uri="{BB962C8B-B14F-4D97-AF65-F5344CB8AC3E}">
        <p14:creationId xmlns:p14="http://schemas.microsoft.com/office/powerpoint/2010/main" val="67862188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2025-2026</a:t>
            </a: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Intitulé de la direction ou de l’organisme rattaché</a:t>
            </a: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4D4AF52-04D9-41E4-B6AA-2011A4E9B85A}" type="slidenum">
              <a:rPr lang="fr-FR" smtClean="0"/>
              <a:t>‹N°›</a:t>
            </a:fld>
            <a:endParaRPr lang="fr-FR"/>
          </a:p>
        </p:txBody>
      </p:sp>
    </p:spTree>
    <p:extLst>
      <p:ext uri="{BB962C8B-B14F-4D97-AF65-F5344CB8AC3E}">
        <p14:creationId xmlns:p14="http://schemas.microsoft.com/office/powerpoint/2010/main" val="10210250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2025-2026</a:t>
            </a: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Intitulé de la direction ou de l’organisme rattaché</a:t>
            </a: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2E5A8EA-3B95-465C-94BD-CBA17EC46BE4}" type="slidenum">
              <a:rPr lang="fr-FR" smtClean="0"/>
              <a:t>‹N°›</a:t>
            </a:fld>
            <a:endParaRPr lang="fr-FR"/>
          </a:p>
        </p:txBody>
      </p:sp>
    </p:spTree>
    <p:extLst>
      <p:ext uri="{BB962C8B-B14F-4D97-AF65-F5344CB8AC3E}">
        <p14:creationId xmlns:p14="http://schemas.microsoft.com/office/powerpoint/2010/main" val="47447725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a:solidFill>
                  <a:srgbClr val="00006D"/>
                </a:solidFill>
              </a:rPr>
              <a:t>2025-2026</a:t>
            </a:r>
            <a:endParaRPr lang="fr-FR" cap="all" dirty="0">
              <a:solidFill>
                <a:srgbClr val="00006D"/>
              </a:solidFill>
            </a:endParaRPr>
          </a:p>
        </p:txBody>
      </p:sp>
      <p:sp>
        <p:nvSpPr>
          <p:cNvPr id="10" name="Espace réservé du texte 5"/>
          <p:cNvSpPr txBox="1">
            <a:spLocks/>
          </p:cNvSpPr>
          <p:nvPr/>
        </p:nvSpPr>
        <p:spPr>
          <a:xfrm>
            <a:off x="971600" y="1635646"/>
            <a:ext cx="7704856"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endParaRPr lang="fr-FR" sz="3250" b="1" cap="all" dirty="0">
              <a:solidFill>
                <a:srgbClr val="00006D"/>
              </a:solidFill>
              <a:latin typeface="Marianne" panose="02000000000000000000" pitchFamily="2" charset="0"/>
            </a:endParaRPr>
          </a:p>
          <a:p>
            <a:pPr lvl="0" defTabSz="914378">
              <a:lnSpc>
                <a:spcPct val="90000"/>
              </a:lnSpc>
              <a:spcAft>
                <a:spcPts val="0"/>
              </a:spcAft>
            </a:pPr>
            <a:r>
              <a:rPr lang="fr-FR" sz="3250" b="1" cap="all" dirty="0">
                <a:solidFill>
                  <a:srgbClr val="00006D"/>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00006D"/>
              </a:solidFill>
              <a:latin typeface="Marianne" panose="02000000000000000000" pitchFamily="2" charset="0"/>
            </a:endParaRPr>
          </a:p>
          <a:p>
            <a:pPr marL="0" lvl="1" indent="0" defTabSz="914378">
              <a:spcBef>
                <a:spcPts val="500"/>
              </a:spcBef>
              <a:spcAft>
                <a:spcPts val="0"/>
              </a:spcAft>
              <a:buNone/>
            </a:pPr>
            <a:r>
              <a:rPr lang="fr-FR" sz="2800" b="1" dirty="0">
                <a:solidFill>
                  <a:srgbClr val="00006D"/>
                </a:solidFill>
                <a:latin typeface="Marianne" panose="02000000000000000000" pitchFamily="2" charset="0"/>
              </a:rPr>
              <a:t>Comment effectuer ses démarches d’orientation après la 3</a:t>
            </a:r>
            <a:r>
              <a:rPr lang="fr-FR" sz="2800" b="1" baseline="30000" dirty="0">
                <a:solidFill>
                  <a:srgbClr val="00006D"/>
                </a:solidFill>
                <a:latin typeface="Marianne" panose="02000000000000000000" pitchFamily="2" charset="0"/>
              </a:rPr>
              <a:t>e</a:t>
            </a:r>
            <a:r>
              <a:rPr lang="fr-FR" sz="2800" b="1" dirty="0">
                <a:solidFill>
                  <a:srgbClr val="00006D"/>
                </a:solidFill>
                <a:latin typeface="Marianne" panose="02000000000000000000" pitchFamily="2" charset="0"/>
              </a:rPr>
              <a:t> ?</a:t>
            </a:r>
          </a:p>
          <a:p>
            <a:pPr marL="0" lvl="1" indent="0" defTabSz="914378">
              <a:spcBef>
                <a:spcPts val="500"/>
              </a:spcBef>
              <a:spcAft>
                <a:spcPts val="0"/>
              </a:spcAft>
              <a:buNone/>
            </a:pPr>
            <a:endParaRPr lang="fr-FR" sz="3200" b="1" dirty="0">
              <a:solidFill>
                <a:srgbClr val="00006D"/>
              </a:solidFill>
              <a:latin typeface="Marianne" panose="02000000000000000000" pitchFamily="2" charset="0"/>
            </a:endParaRPr>
          </a:p>
          <a:p>
            <a:pPr marL="180000" lvl="1" indent="0">
              <a:buNone/>
            </a:pPr>
            <a:endParaRPr lang="fr-FR" sz="2800" b="1" dirty="0">
              <a:solidFill>
                <a:srgbClr val="435997"/>
              </a:solidFill>
            </a:endParaRPr>
          </a:p>
          <a:p>
            <a:pPr lvl="1"/>
            <a:endParaRPr lang="fr-FR" sz="3200" b="1" baseline="30000" dirty="0"/>
          </a:p>
          <a:p>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15C7DAC-65EA-4F2F-9DD7-19BAF95B2E45}"/>
              </a:ext>
            </a:extLst>
          </p:cNvPr>
          <p:cNvPicPr>
            <a:picLocks noChangeAspect="1"/>
          </p:cNvPicPr>
          <p:nvPr/>
        </p:nvPicPr>
        <p:blipFill>
          <a:blip r:embed="rId2"/>
          <a:stretch>
            <a:fillRect/>
          </a:stretch>
        </p:blipFill>
        <p:spPr>
          <a:xfrm>
            <a:off x="2738258" y="95014"/>
            <a:ext cx="5002094" cy="496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p>
        </p:txBody>
      </p:sp>
      <p:sp>
        <p:nvSpPr>
          <p:cNvPr id="7" name="Rectangle 6"/>
          <p:cNvSpPr/>
          <p:nvPr/>
        </p:nvSpPr>
        <p:spPr>
          <a:xfrm>
            <a:off x="6588224" y="51126"/>
            <a:ext cx="2304256" cy="276999"/>
          </a:xfrm>
          <a:prstGeom prst="rect">
            <a:avLst/>
          </a:prstGeom>
        </p:spPr>
        <p:txBody>
          <a:bodyPr wrap="square">
            <a:spAutoFit/>
          </a:bodyPr>
          <a:lstStyle/>
          <a:p>
            <a:r>
              <a:rPr lang="fr-FR" sz="1200" b="1" dirty="0">
                <a:solidFill>
                  <a:srgbClr val="00006D"/>
                </a:solidFill>
                <a:latin typeface="Marianne" panose="02000000000000000000" pitchFamily="2" charset="0"/>
              </a:rPr>
              <a:t>Découvrez les formations</a:t>
            </a:r>
          </a:p>
        </p:txBody>
      </p:sp>
      <p:sp>
        <p:nvSpPr>
          <p:cNvPr id="8" name="Titre 8"/>
          <p:cNvSpPr>
            <a:spLocks noGrp="1"/>
          </p:cNvSpPr>
          <p:nvPr>
            <p:ph type="title" idx="4294967295"/>
          </p:nvPr>
        </p:nvSpPr>
        <p:spPr>
          <a:xfrm>
            <a:off x="101460" y="1744777"/>
            <a:ext cx="3186299" cy="834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Dès le vendredi 3 avril vous pouvez consulter l’offre de formation 2026. </a:t>
            </a:r>
          </a:p>
        </p:txBody>
      </p:sp>
    </p:spTree>
    <p:extLst>
      <p:ext uri="{BB962C8B-B14F-4D97-AF65-F5344CB8AC3E}">
        <p14:creationId xmlns:p14="http://schemas.microsoft.com/office/powerpoint/2010/main" val="164904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DA011DE-EF44-4BB8-1C08-88A0F170EC5D}"/>
              </a:ext>
            </a:extLst>
          </p:cNvPr>
          <p:cNvPicPr>
            <a:picLocks noChangeAspect="1"/>
          </p:cNvPicPr>
          <p:nvPr/>
        </p:nvPicPr>
        <p:blipFill>
          <a:blip r:embed="rId2"/>
          <a:stretch>
            <a:fillRect/>
          </a:stretch>
        </p:blipFill>
        <p:spPr>
          <a:xfrm>
            <a:off x="611560" y="689476"/>
            <a:ext cx="5797798" cy="3188484"/>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Formulez vos demandes</a:t>
            </a:r>
          </a:p>
        </p:txBody>
      </p:sp>
      <p:sp>
        <p:nvSpPr>
          <p:cNvPr id="8" name="Titre 8"/>
          <p:cNvSpPr>
            <a:spLocks noGrp="1"/>
          </p:cNvSpPr>
          <p:nvPr>
            <p:ph type="title" idx="4294967295"/>
          </p:nvPr>
        </p:nvSpPr>
        <p:spPr>
          <a:xfrm>
            <a:off x="142958" y="3602118"/>
            <a:ext cx="8496944" cy="1601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Vous pouvez accéder directement aux offres de seconde générale et technologique correspondant à votre lycée de secteur ou explorer les formation</a:t>
            </a:r>
            <a:r>
              <a:rPr lang="fr-FR" sz="1400" dirty="0">
                <a:solidFill>
                  <a:srgbClr val="00006D"/>
                </a:solidFill>
                <a:latin typeface="Marianne" panose="02000000000000000000" pitchFamily="2" charset="0"/>
              </a:rPr>
              <a:t>s </a:t>
            </a:r>
            <a:r>
              <a:rPr lang="fr-FR" sz="1400" dirty="0">
                <a:solidFill>
                  <a:schemeClr val="tx2">
                    <a:lumMod val="75000"/>
                  </a:schemeClr>
                </a:solidFill>
                <a:latin typeface="Marianne" panose="02000000000000000000" pitchFamily="2" charset="0"/>
              </a:rPr>
              <a:t>professionnelles par domaines.</a:t>
            </a:r>
            <a:br>
              <a:rPr lang="fr-FR" sz="1400" dirty="0">
                <a:solidFill>
                  <a:schemeClr val="tx2">
                    <a:lumMod val="75000"/>
                  </a:schemeClr>
                </a:solidFill>
                <a:latin typeface="Marianne" panose="02000000000000000000" pitchFamily="2" charset="0"/>
              </a:rPr>
            </a:b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Un seul des représentants légaux de l’élève peut faire la saisie des demandes.</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En cas de difficulté vous pouvez vous adresser à votre établissement.</a:t>
            </a:r>
          </a:p>
        </p:txBody>
      </p:sp>
      <p:sp>
        <p:nvSpPr>
          <p:cNvPr id="4" name="Titre 8">
            <a:extLst>
              <a:ext uri="{FF2B5EF4-FFF2-40B4-BE49-F238E27FC236}">
                <a16:creationId xmlns:a16="http://schemas.microsoft.com/office/drawing/2014/main" id="{B3862820-5144-6A58-93FC-C03925BB9BAC}"/>
              </a:ext>
            </a:extLst>
          </p:cNvPr>
          <p:cNvSpPr txBox="1">
            <a:spLocks/>
          </p:cNvSpPr>
          <p:nvPr/>
        </p:nvSpPr>
        <p:spPr bwMode="gray">
          <a:xfrm>
            <a:off x="6251313" y="1526984"/>
            <a:ext cx="2771800" cy="75673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400" dirty="0">
                <a:solidFill>
                  <a:schemeClr val="tx2">
                    <a:lumMod val="75000"/>
                  </a:schemeClr>
                </a:solidFill>
                <a:latin typeface="Marianne" panose="02000000000000000000" pitchFamily="2" charset="0"/>
              </a:rPr>
              <a:t>Formulez vos demandes à partir du lundi 4 mai et jusqu’au mardi 26 mai 2026.</a:t>
            </a:r>
          </a:p>
        </p:txBody>
      </p:sp>
    </p:spTree>
    <p:extLst>
      <p:ext uri="{BB962C8B-B14F-4D97-AF65-F5344CB8AC3E}">
        <p14:creationId xmlns:p14="http://schemas.microsoft.com/office/powerpoint/2010/main" val="288371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6" name="ZoneTexte 5"/>
          <p:cNvSpPr txBox="1"/>
          <p:nvPr/>
        </p:nvSpPr>
        <p:spPr>
          <a:xfrm>
            <a:off x="0" y="1484784"/>
            <a:ext cx="9143999" cy="317009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Enregistrez vos demandes</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61392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F431523-7C11-44DE-4B0C-FFFDB3F785B5}"/>
              </a:ext>
            </a:extLst>
          </p:cNvPr>
          <p:cNvPicPr>
            <a:picLocks noChangeAspect="1"/>
          </p:cNvPicPr>
          <p:nvPr/>
        </p:nvPicPr>
        <p:blipFill>
          <a:blip r:embed="rId2"/>
          <a:stretch>
            <a:fillRect/>
          </a:stretch>
        </p:blipFill>
        <p:spPr>
          <a:xfrm>
            <a:off x="1331640" y="48897"/>
            <a:ext cx="4946700" cy="51435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
        <p:nvSpPr>
          <p:cNvPr id="8" name="Titre 8"/>
          <p:cNvSpPr txBox="1">
            <a:spLocks/>
          </p:cNvSpPr>
          <p:nvPr/>
        </p:nvSpPr>
        <p:spPr bwMode="gray">
          <a:xfrm>
            <a:off x="4839023" y="2355726"/>
            <a:ext cx="4074465" cy="64902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400" dirty="0">
                <a:solidFill>
                  <a:schemeClr val="tx2">
                    <a:lumMod val="75000"/>
                  </a:schemeClr>
                </a:solidFill>
                <a:latin typeface="Marianne" panose="02000000000000000000" pitchFamily="2" charset="0"/>
              </a:rPr>
              <a:t>Vous devez enregistrer vos demandes pour qu’elles soient </a:t>
            </a:r>
            <a:r>
              <a:rPr lang="fr-FR" sz="1400" dirty="0">
                <a:solidFill>
                  <a:srgbClr val="00006D"/>
                </a:solidFill>
                <a:latin typeface="Marianne" panose="02000000000000000000" pitchFamily="2" charset="0"/>
              </a:rPr>
              <a:t>prises en compte.</a:t>
            </a:r>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3644931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B3EA4330-DB63-A182-9897-F08AB4D21008}"/>
              </a:ext>
            </a:extLst>
          </p:cNvPr>
          <p:cNvPicPr>
            <a:picLocks noChangeAspect="1"/>
          </p:cNvPicPr>
          <p:nvPr/>
        </p:nvPicPr>
        <p:blipFill>
          <a:blip r:embed="rId2"/>
          <a:stretch>
            <a:fillRect/>
          </a:stretch>
        </p:blipFill>
        <p:spPr>
          <a:xfrm>
            <a:off x="104207" y="915566"/>
            <a:ext cx="5187956" cy="370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Titre 8"/>
          <p:cNvSpPr>
            <a:spLocks noGrp="1"/>
          </p:cNvSpPr>
          <p:nvPr>
            <p:ph type="title" idx="4294967295"/>
          </p:nvPr>
        </p:nvSpPr>
        <p:spPr>
          <a:xfrm>
            <a:off x="5150005" y="627534"/>
            <a:ext cx="3905282"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fr-FR" sz="1400" dirty="0">
                <a:solidFill>
                  <a:schemeClr val="tx2">
                    <a:lumMod val="75000"/>
                  </a:schemeClr>
                </a:solidFill>
                <a:latin typeface="Marianne" panose="02000000000000000000" pitchFamily="2" charset="0"/>
              </a:rPr>
            </a:br>
            <a:r>
              <a:rPr lang="fr-FR" sz="1400" dirty="0">
                <a:solidFill>
                  <a:srgbClr val="00006D"/>
                </a:solidFill>
                <a:latin typeface="Marianne" panose="02000000000000000000" pitchFamily="2" charset="0"/>
              </a:rPr>
              <a:t>Une fois enregistrées, vos demandes sont envoyées :</a:t>
            </a:r>
            <a:br>
              <a:rPr lang="fr-FR" sz="1400" dirty="0">
                <a:solidFill>
                  <a:srgbClr val="00006D"/>
                </a:solidFill>
                <a:latin typeface="Marianne" panose="02000000000000000000" pitchFamily="2" charset="0"/>
              </a:rPr>
            </a:b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  à l’établissement pour que le conseil de classe examine les choix d’orientation ;</a:t>
            </a:r>
            <a:br>
              <a:rPr lang="fr-FR" sz="1400" dirty="0">
                <a:solidFill>
                  <a:srgbClr val="00006D"/>
                </a:solidFill>
                <a:latin typeface="Marianne" panose="02000000000000000000" pitchFamily="2" charset="0"/>
              </a:rPr>
            </a:b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  à l’académie pour traiter l’admission.</a:t>
            </a:r>
            <a:endParaRPr lang="fr-FR" sz="1400" dirty="0">
              <a:solidFill>
                <a:schemeClr val="tx2">
                  <a:lumMod val="75000"/>
                </a:schemeClr>
              </a:solidFill>
              <a:latin typeface="Marianne" panose="02000000000000000000" pitchFamily="2" charset="0"/>
            </a:endParaRPr>
          </a:p>
        </p:txBody>
      </p:sp>
      <p:sp>
        <p:nvSpPr>
          <p:cNvPr id="6" name="Rectangle 5"/>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
        <p:nvSpPr>
          <p:cNvPr id="13" name="Titre 8">
            <a:extLst>
              <a:ext uri="{FF2B5EF4-FFF2-40B4-BE49-F238E27FC236}">
                <a16:creationId xmlns:a16="http://schemas.microsoft.com/office/drawing/2014/main" id="{79A7AAB8-4FE5-85A3-E7D2-C8136F8B5D9F}"/>
              </a:ext>
            </a:extLst>
          </p:cNvPr>
          <p:cNvSpPr txBox="1">
            <a:spLocks/>
          </p:cNvSpPr>
          <p:nvPr/>
        </p:nvSpPr>
        <p:spPr bwMode="gray">
          <a:xfrm>
            <a:off x="5230438" y="3075806"/>
            <a:ext cx="3744416" cy="1224136"/>
          </a:xfrm>
          <a:prstGeom prst="rect">
            <a:avLst/>
          </a:prstGeom>
          <a:solidFill>
            <a:schemeClr val="bg1"/>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Chaque demande peut être supprimée et l’ordre </a:t>
            </a:r>
            <a:r>
              <a:rPr lang="fr-FR" sz="1400" dirty="0">
                <a:solidFill>
                  <a:srgbClr val="00006D"/>
                </a:solidFill>
                <a:latin typeface="Marianne" panose="02000000000000000000" pitchFamily="2" charset="0"/>
              </a:rPr>
              <a:t>de préférence changé.</a:t>
            </a:r>
          </a:p>
          <a:p>
            <a:br>
              <a:rPr lang="fr-FR" sz="1400" dirty="0">
                <a:solidFill>
                  <a:srgbClr val="00006D"/>
                </a:solidFill>
                <a:latin typeface="Marianne" panose="02000000000000000000" pitchFamily="2" charset="0"/>
              </a:rPr>
            </a:br>
            <a:r>
              <a:rPr lang="fr-FR" sz="1400" dirty="0">
                <a:solidFill>
                  <a:schemeClr val="tx2">
                    <a:lumMod val="75000"/>
                  </a:schemeClr>
                </a:solidFill>
                <a:latin typeface="Marianne" panose="02000000000000000000" pitchFamily="2" charset="0"/>
              </a:rPr>
              <a:t>Les modifications restent possibles jusqu’au 26 mai 2026.</a:t>
            </a:r>
          </a:p>
          <a:p>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729834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C385D42-2B30-3C0E-EAB1-F3A7126E2450}"/>
              </a:ext>
            </a:extLst>
          </p:cNvPr>
          <p:cNvPicPr>
            <a:picLocks noChangeAspect="1"/>
          </p:cNvPicPr>
          <p:nvPr/>
        </p:nvPicPr>
        <p:blipFill>
          <a:blip r:embed="rId2"/>
          <a:stretch>
            <a:fillRect/>
          </a:stretch>
        </p:blipFill>
        <p:spPr>
          <a:xfrm>
            <a:off x="1331640" y="175249"/>
            <a:ext cx="5182603" cy="3672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Titre 8"/>
          <p:cNvSpPr>
            <a:spLocks noGrp="1"/>
          </p:cNvSpPr>
          <p:nvPr>
            <p:ph type="title" idx="4294967295"/>
          </p:nvPr>
        </p:nvSpPr>
        <p:spPr>
          <a:xfrm>
            <a:off x="89756" y="3822962"/>
            <a:ext cx="8964488"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Les choix d’orientation sont </a:t>
            </a:r>
            <a:r>
              <a:rPr lang="fr-FR" sz="1400" dirty="0">
                <a:solidFill>
                  <a:srgbClr val="00006D"/>
                </a:solidFill>
                <a:latin typeface="Marianne" panose="02000000000000000000" pitchFamily="2" charset="0"/>
              </a:rPr>
              <a:t>déduits de </a:t>
            </a:r>
            <a:r>
              <a:rPr lang="fr-FR" sz="1400" dirty="0">
                <a:solidFill>
                  <a:schemeClr val="tx2">
                    <a:lumMod val="75000"/>
                  </a:schemeClr>
                </a:solidFill>
                <a:latin typeface="Marianne" panose="02000000000000000000" pitchFamily="2" charset="0"/>
              </a:rPr>
              <a:t>vos demandes.</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Dans cet exemple, le conseil de classe sera informé d’un choix d’orientation en 2</a:t>
            </a:r>
            <a:r>
              <a:rPr lang="fr-FR" sz="1400" baseline="30000" dirty="0">
                <a:solidFill>
                  <a:schemeClr val="tx2">
                    <a:lumMod val="75000"/>
                  </a:schemeClr>
                </a:solidFill>
                <a:latin typeface="Marianne" panose="02000000000000000000" pitchFamily="2" charset="0"/>
              </a:rPr>
              <a:t>de</a:t>
            </a:r>
            <a:r>
              <a:rPr lang="fr-FR" sz="1400" dirty="0">
                <a:solidFill>
                  <a:schemeClr val="tx2">
                    <a:lumMod val="75000"/>
                  </a:schemeClr>
                </a:solidFill>
                <a:latin typeface="Marianne" panose="02000000000000000000" pitchFamily="2" charset="0"/>
              </a:rPr>
              <a:t> générale et technologique et 1</a:t>
            </a:r>
            <a:r>
              <a:rPr lang="fr-FR" sz="1400" baseline="30000" dirty="0">
                <a:solidFill>
                  <a:schemeClr val="tx2">
                    <a:lumMod val="75000"/>
                  </a:schemeClr>
                </a:solidFill>
                <a:latin typeface="Marianne" panose="02000000000000000000" pitchFamily="2" charset="0"/>
              </a:rPr>
              <a:t>re</a:t>
            </a:r>
            <a:r>
              <a:rPr lang="fr-FR" sz="1400" dirty="0">
                <a:solidFill>
                  <a:schemeClr val="tx2">
                    <a:lumMod val="75000"/>
                  </a:schemeClr>
                </a:solidFill>
                <a:latin typeface="Marianne" panose="02000000000000000000" pitchFamily="2" charset="0"/>
              </a:rPr>
              <a:t> année de CAP ou de CAP agricole.</a:t>
            </a:r>
            <a:br>
              <a:rPr lang="fr-FR" sz="1400" dirty="0">
                <a:solidFill>
                  <a:schemeClr val="tx2">
                    <a:lumMod val="75000"/>
                  </a:schemeClr>
                </a:solidFill>
                <a:latin typeface="Marianne" panose="02000000000000000000" pitchFamily="2" charset="0"/>
              </a:rPr>
            </a:b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 récapitulatif de vos demandes vous est transmis par courriel ainsi qu’aux autres représentants légaux de l’élève.</a:t>
            </a:r>
            <a:br>
              <a:rPr lang="fr-FR" sz="1400" dirty="0">
                <a:solidFill>
                  <a:schemeClr val="tx2">
                    <a:lumMod val="75000"/>
                  </a:schemeClr>
                </a:solidFill>
                <a:latin typeface="Marianne" panose="02000000000000000000" pitchFamily="2" charset="0"/>
              </a:rPr>
            </a:br>
            <a:endParaRPr lang="fr-FR" sz="1400" dirty="0">
              <a:solidFill>
                <a:schemeClr val="tx2">
                  <a:lumMod val="75000"/>
                </a:schemeClr>
              </a:solidFill>
              <a:latin typeface="Marianne" panose="02000000000000000000" pitchFamily="2" charset="0"/>
            </a:endParaRPr>
          </a:p>
        </p:txBody>
      </p:sp>
      <p:sp>
        <p:nvSpPr>
          <p:cNvPr id="10" name="Rectangle 9"/>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Tree>
    <p:extLst>
      <p:ext uri="{BB962C8B-B14F-4D97-AF65-F5344CB8AC3E}">
        <p14:creationId xmlns:p14="http://schemas.microsoft.com/office/powerpoint/2010/main" val="3966578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ZoneTexte 7"/>
          <p:cNvSpPr txBox="1"/>
          <p:nvPr/>
        </p:nvSpPr>
        <p:spPr>
          <a:xfrm>
            <a:off x="1" y="1032158"/>
            <a:ext cx="9143999" cy="3539430"/>
          </a:xfrm>
          <a:prstGeom prst="rect">
            <a:avLst/>
          </a:prstGeom>
          <a:solidFill>
            <a:srgbClr val="475E9F"/>
          </a:solidFill>
        </p:spPr>
        <p:txBody>
          <a:bodyPr wrap="square" rtlCol="0">
            <a:spAutoFit/>
          </a:bodyPr>
          <a:lstStyle/>
          <a:p>
            <a:endParaRPr lang="fr-FR" sz="3200" b="1" dirty="0">
              <a:solidFill>
                <a:schemeClr val="bg1"/>
              </a:solidFill>
              <a:latin typeface="Marianne" panose="02000000000000000000" pitchFamily="2" charset="0"/>
            </a:endParaRPr>
          </a:p>
          <a:p>
            <a:endParaRPr lang="fr-FR" sz="3200" b="1" dirty="0">
              <a:solidFill>
                <a:schemeClr val="bg1"/>
              </a:solidFill>
              <a:latin typeface="Marianne" panose="02000000000000000000" pitchFamily="2" charset="0"/>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Répondez aux propositions d’orientation</a:t>
            </a:r>
            <a:endParaRPr lang="fr-FR" sz="2400" dirty="0">
              <a:solidFill>
                <a:schemeClr val="bg1"/>
              </a:solidFill>
              <a:latin typeface="Marianne" panose="02000000000000000000" pitchFamily="2" charset="0"/>
            </a:endParaRPr>
          </a:p>
          <a:p>
            <a:r>
              <a:rPr lang="fr-FR" sz="2400" dirty="0">
                <a:solidFill>
                  <a:schemeClr val="bg1"/>
                </a:solidFill>
                <a:latin typeface="Marianne" panose="02000000000000000000" pitchFamily="2" charset="0"/>
              </a:rPr>
              <a:t> </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911951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
        <p:nvSpPr>
          <p:cNvPr id="8" name="Titre 8"/>
          <p:cNvSpPr>
            <a:spLocks noGrp="1"/>
          </p:cNvSpPr>
          <p:nvPr>
            <p:ph type="title" idx="4294967295"/>
          </p:nvPr>
        </p:nvSpPr>
        <p:spPr>
          <a:xfrm>
            <a:off x="323528" y="987574"/>
            <a:ext cx="8640960" cy="3672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 conseil de classe étudie vos choix d’orientation et il y répond par une ou plusieurs propositions d’orientation.</a:t>
            </a:r>
            <a:r>
              <a:rPr lang="fr-FR" sz="1400" dirty="0">
                <a:solidFill>
                  <a:srgbClr val="FF0000"/>
                </a:solidFill>
                <a:latin typeface="Marianne" panose="02000000000000000000" pitchFamily="2" charset="0"/>
              </a:rPr>
              <a:t> </a:t>
            </a:r>
            <a:r>
              <a:rPr lang="fr-FR" sz="1400" dirty="0">
                <a:solidFill>
                  <a:srgbClr val="00006D"/>
                </a:solidFill>
                <a:latin typeface="Marianne" panose="02000000000000000000" pitchFamily="2" charset="0"/>
              </a:rPr>
              <a:t>Vous consultez ces propositions dans le service en ligne.</a:t>
            </a:r>
            <a:br>
              <a:rPr lang="fr-FR" sz="1400" dirty="0">
                <a:solidFill>
                  <a:srgbClr val="00006D"/>
                </a:solidFill>
                <a:latin typeface="Marianne" panose="02000000000000000000" pitchFamily="2" charset="0"/>
              </a:rPr>
            </a:b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Si vous n’obtenez pas une proposition d’orientation dans la voie correspondant à une formation que vous avez demandée, vous ne pourrez pas y être admis.</a:t>
            </a:r>
            <a:br>
              <a:rPr lang="fr-FR" sz="1400" dirty="0">
                <a:solidFill>
                  <a:srgbClr val="00006D"/>
                </a:solidFill>
                <a:latin typeface="Marianne" panose="02000000000000000000" pitchFamily="2" charset="0"/>
              </a:rPr>
            </a:br>
            <a:br>
              <a:rPr lang="fr-FR" sz="1400" dirty="0">
                <a:solidFill>
                  <a:srgbClr val="00006D"/>
                </a:solidFill>
                <a:latin typeface="Marianne" panose="02000000000000000000" pitchFamily="2" charset="0"/>
              </a:rPr>
            </a:br>
            <a:r>
              <a:rPr lang="fr-FR" sz="1400" dirty="0">
                <a:solidFill>
                  <a:schemeClr val="tx2">
                    <a:lumMod val="75000"/>
                  </a:schemeClr>
                </a:solidFill>
                <a:latin typeface="Marianne" panose="02000000000000000000" pitchFamily="2" charset="0"/>
              </a:rPr>
              <a:t>Par exemple, si vous demandez une seconde générale et technologique dans plusieurs établissements mais que le conseil de classe n’accorde pas le passage en seconde générale et technologique, vous ne pourrez être admis dans aucune classe de seconde générale et technologique quel que soit l’établissement.</a:t>
            </a:r>
            <a:br>
              <a:rPr lang="fr-FR" sz="1400" dirty="0">
                <a:solidFill>
                  <a:schemeClr val="tx2">
                    <a:lumMod val="75000"/>
                  </a:schemeClr>
                </a:solidFill>
                <a:latin typeface="Marianne" panose="02000000000000000000" pitchFamily="2" charset="0"/>
              </a:rPr>
            </a:b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L’affectation au lycée tient donc compte de la décision d’orientation du conseil de classe, ainsi que du nombre de places disponibles dans chaque offre de formation.</a:t>
            </a:r>
            <a:br>
              <a:rPr lang="fr-FR" sz="1400" dirty="0">
                <a:solidFill>
                  <a:schemeClr val="tx2">
                    <a:lumMod val="75000"/>
                  </a:schemeClr>
                </a:solidFill>
                <a:latin typeface="Marianne" panose="02000000000000000000" pitchFamily="2" charset="0"/>
              </a:rPr>
            </a:b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Si vous avez des questions ou des difficultés vous pouvez vous adresser à votre établissement.</a:t>
            </a:r>
          </a:p>
        </p:txBody>
      </p:sp>
    </p:spTree>
    <p:extLst>
      <p:ext uri="{BB962C8B-B14F-4D97-AF65-F5344CB8AC3E}">
        <p14:creationId xmlns:p14="http://schemas.microsoft.com/office/powerpoint/2010/main" val="4242145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C01FA6B-1BA8-BECB-EBF8-D8739C6F2592}"/>
              </a:ext>
            </a:extLst>
          </p:cNvPr>
          <p:cNvPicPr>
            <a:picLocks noChangeAspect="1"/>
          </p:cNvPicPr>
          <p:nvPr/>
        </p:nvPicPr>
        <p:blipFill>
          <a:blip r:embed="rId2"/>
          <a:stretch>
            <a:fillRect/>
          </a:stretch>
        </p:blipFill>
        <p:spPr>
          <a:xfrm>
            <a:off x="1475656" y="794900"/>
            <a:ext cx="6543348" cy="4140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Rectangle 7"/>
          <p:cNvSpPr/>
          <p:nvPr/>
        </p:nvSpPr>
        <p:spPr>
          <a:xfrm>
            <a:off x="2843808" y="3507854"/>
            <a:ext cx="5213703" cy="523220"/>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classe.</a:t>
            </a:r>
          </a:p>
        </p:txBody>
      </p:sp>
      <p:sp>
        <p:nvSpPr>
          <p:cNvPr id="6" name="Rectangle 5"/>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Tree>
    <p:extLst>
      <p:ext uri="{BB962C8B-B14F-4D97-AF65-F5344CB8AC3E}">
        <p14:creationId xmlns:p14="http://schemas.microsoft.com/office/powerpoint/2010/main" val="2842292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10" name="Rectangle 9"/>
          <p:cNvSpPr/>
          <p:nvPr/>
        </p:nvSpPr>
        <p:spPr>
          <a:xfrm>
            <a:off x="5410250" y="1707654"/>
            <a:ext cx="3370535" cy="1115690"/>
          </a:xfrm>
          <a:prstGeom prst="rect">
            <a:avLst/>
          </a:prstGeom>
          <a:noFill/>
        </p:spPr>
        <p:txBody>
          <a:bodyPr wrap="square">
            <a:spAutoFit/>
          </a:bodyPr>
          <a:lstStyle/>
          <a:p>
            <a:r>
              <a:rPr lang="fr-FR" sz="1400" b="1" dirty="0">
                <a:solidFill>
                  <a:schemeClr val="tx2">
                    <a:lumMod val="75000"/>
                  </a:schemeClr>
                </a:solidFill>
                <a:latin typeface="Marianne" panose="02000000000000000000" pitchFamily="2" charset="0"/>
              </a:rPr>
              <a:t>Une fois la réponse sur l’orientation validée, elle n’est plus modifiable et tous les représentants ainsi que l’élève peuvent consulter celle-ci. </a:t>
            </a:r>
          </a:p>
          <a:p>
            <a:endParaRPr lang="fr-FR" sz="1050" b="1" dirty="0">
              <a:solidFill>
                <a:schemeClr val="tx2">
                  <a:lumMod val="75000"/>
                </a:schemeClr>
              </a:solidFill>
              <a:latin typeface="Marianne" panose="02000000000000000000" pitchFamily="2" charset="0"/>
            </a:endParaRPr>
          </a:p>
        </p:txBody>
      </p:sp>
      <p:sp>
        <p:nvSpPr>
          <p:cNvPr id="9" name="Rectangle 8"/>
          <p:cNvSpPr/>
          <p:nvPr/>
        </p:nvSpPr>
        <p:spPr>
          <a:xfrm>
            <a:off x="5504058" y="3326368"/>
            <a:ext cx="3228364" cy="954107"/>
          </a:xfrm>
          <a:prstGeom prst="rect">
            <a:avLst/>
          </a:prstGeom>
          <a:solidFill>
            <a:schemeClr val="bg1"/>
          </a:solidFill>
        </p:spPr>
        <p:txBody>
          <a:bodyPr wrap="square">
            <a:spAutoFit/>
          </a:bodyPr>
          <a:lstStyle/>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En cas de désaccord prenez rendez vous avec le chef d’établissement pour la suite de la procédure.</a:t>
            </a:r>
          </a:p>
        </p:txBody>
      </p:sp>
      <p:sp>
        <p:nvSpPr>
          <p:cNvPr id="8" name="Rectangle 7"/>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pic>
        <p:nvPicPr>
          <p:cNvPr id="5" name="Image 4">
            <a:extLst>
              <a:ext uri="{FF2B5EF4-FFF2-40B4-BE49-F238E27FC236}">
                <a16:creationId xmlns:a16="http://schemas.microsoft.com/office/drawing/2014/main" id="{FC9A0C16-89AF-CB09-77BA-5F844B4A3A3F}"/>
              </a:ext>
            </a:extLst>
          </p:cNvPr>
          <p:cNvPicPr>
            <a:picLocks noChangeAspect="1"/>
          </p:cNvPicPr>
          <p:nvPr/>
        </p:nvPicPr>
        <p:blipFill>
          <a:blip r:embed="rId2"/>
          <a:stretch>
            <a:fillRect/>
          </a:stretch>
        </p:blipFill>
        <p:spPr>
          <a:xfrm>
            <a:off x="1205652" y="33750"/>
            <a:ext cx="4190371" cy="5076000"/>
          </a:xfrm>
          <a:prstGeom prst="rect">
            <a:avLst/>
          </a:prstGeom>
        </p:spPr>
      </p:pic>
    </p:spTree>
    <p:extLst>
      <p:ext uri="{BB962C8B-B14F-4D97-AF65-F5344CB8AC3E}">
        <p14:creationId xmlns:p14="http://schemas.microsoft.com/office/powerpoint/2010/main" val="301064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15" name="ZoneTexte 14"/>
          <p:cNvSpPr txBox="1"/>
          <p:nvPr/>
        </p:nvSpPr>
        <p:spPr>
          <a:xfrm>
            <a:off x="1" y="874738"/>
            <a:ext cx="9143999" cy="3908762"/>
          </a:xfrm>
          <a:prstGeom prst="rect">
            <a:avLst/>
          </a:prstGeom>
          <a:solidFill>
            <a:srgbClr val="475E9F"/>
          </a:solidFill>
        </p:spPr>
        <p:txBody>
          <a:bodyPr wrap="square" rtlCol="0">
            <a:spAutoFit/>
          </a:bodyPr>
          <a:lstStyle/>
          <a:p>
            <a:endParaRPr lang="fr-FR" sz="3200" b="1" dirty="0">
              <a:solidFill>
                <a:schemeClr val="bg1"/>
              </a:solidFill>
            </a:endParaRPr>
          </a:p>
          <a:p>
            <a:r>
              <a:rPr lang="fr-FR" sz="3200" b="1" dirty="0">
                <a:solidFill>
                  <a:schemeClr val="bg1"/>
                </a:solidFill>
                <a:latin typeface="Marianne" panose="02000000000000000000" pitchFamily="2" charset="0"/>
              </a:rPr>
              <a:t>Connectez vous au service en ligne Orientation</a:t>
            </a:r>
          </a:p>
          <a:p>
            <a:endParaRPr lang="fr-FR" sz="32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Compatible avec tous types de supports, tablettes,    smartphones, ordinateurs</a:t>
            </a:r>
          </a:p>
          <a:p>
            <a:endParaRPr lang="fr-FR" sz="24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p>
          <a:p>
            <a:endParaRPr lang="fr-FR" sz="2400" b="1" dirty="0">
              <a:solidFill>
                <a:schemeClr val="bg1"/>
              </a:solidFill>
              <a:latin typeface="Marianne" panose="02000000000000000000" pitchFamily="2" charset="0"/>
            </a:endParaRPr>
          </a:p>
        </p:txBody>
      </p:sp>
    </p:spTree>
    <p:extLst>
      <p:ext uri="{BB962C8B-B14F-4D97-AF65-F5344CB8AC3E}">
        <p14:creationId xmlns:p14="http://schemas.microsoft.com/office/powerpoint/2010/main" val="308264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6" name="ZoneTexte 5"/>
          <p:cNvSpPr txBox="1"/>
          <p:nvPr/>
        </p:nvSpPr>
        <p:spPr>
          <a:xfrm>
            <a:off x="0" y="1244070"/>
            <a:ext cx="9143999" cy="304698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Consultez le résultat d’admission</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840026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A12D260-C345-A876-7FFD-304F45378671}"/>
              </a:ext>
            </a:extLst>
          </p:cNvPr>
          <p:cNvPicPr>
            <a:picLocks noChangeAspect="1"/>
          </p:cNvPicPr>
          <p:nvPr/>
        </p:nvPicPr>
        <p:blipFill>
          <a:blip r:embed="rId2"/>
          <a:stretch>
            <a:fillRect/>
          </a:stretch>
        </p:blipFill>
        <p:spPr>
          <a:xfrm>
            <a:off x="2267744" y="569040"/>
            <a:ext cx="4700423" cy="4005419"/>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6156176" y="123478"/>
            <a:ext cx="2808312" cy="276999"/>
          </a:xfrm>
          <a:prstGeom prst="rect">
            <a:avLst/>
          </a:prstGeom>
        </p:spPr>
        <p:txBody>
          <a:bodyPr wrap="square">
            <a:spAutoFit/>
          </a:bodyPr>
          <a:lstStyle/>
          <a:p>
            <a:r>
              <a:rPr lang="fr-FR" sz="1200" b="1" dirty="0">
                <a:solidFill>
                  <a:srgbClr val="00006D"/>
                </a:solidFill>
                <a:latin typeface="Marianne" panose="02000000000000000000" pitchFamily="2" charset="0"/>
              </a:rPr>
              <a:t>Consultez le résultat d’admission</a:t>
            </a:r>
          </a:p>
        </p:txBody>
      </p:sp>
      <p:sp>
        <p:nvSpPr>
          <p:cNvPr id="10" name="Rectangle 9"/>
          <p:cNvSpPr/>
          <p:nvPr/>
        </p:nvSpPr>
        <p:spPr>
          <a:xfrm>
            <a:off x="107504" y="3291830"/>
            <a:ext cx="5184576" cy="900246"/>
          </a:xfrm>
          <a:prstGeom prst="rect">
            <a:avLst/>
          </a:prstGeom>
          <a:noFill/>
        </p:spPr>
        <p:txBody>
          <a:bodyPr wrap="square">
            <a:spAutoFit/>
          </a:bodyPr>
          <a:lstStyle/>
          <a:p>
            <a:endParaRPr lang="fr-FR" sz="1050" b="1" dirty="0">
              <a:solidFill>
                <a:schemeClr val="tx2">
                  <a:lumMod val="75000"/>
                </a:schemeClr>
              </a:solidFill>
              <a:latin typeface="Marianne" panose="02000000000000000000" pitchFamily="2" charset="0"/>
            </a:endParaRPr>
          </a:p>
          <a:p>
            <a:r>
              <a:rPr lang="fr-FR" sz="1400" b="1" dirty="0">
                <a:solidFill>
                  <a:srgbClr val="00006D"/>
                </a:solidFill>
                <a:latin typeface="Marianne" panose="02000000000000000000" pitchFamily="2" charset="0"/>
              </a:rPr>
              <a:t>A partir du mardi 30 juin après-midi, consultez et téléchargez le résultat des demandes formulées pour une formation dans un établissement.</a:t>
            </a:r>
          </a:p>
        </p:txBody>
      </p:sp>
    </p:spTree>
    <p:extLst>
      <p:ext uri="{BB962C8B-B14F-4D97-AF65-F5344CB8AC3E}">
        <p14:creationId xmlns:p14="http://schemas.microsoft.com/office/powerpoint/2010/main" val="737768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6228184" y="63768"/>
            <a:ext cx="2759435" cy="276999"/>
          </a:xfrm>
          <a:prstGeom prst="rect">
            <a:avLst/>
          </a:prstGeom>
        </p:spPr>
        <p:txBody>
          <a:bodyPr wrap="square">
            <a:spAutoFit/>
          </a:bodyPr>
          <a:lstStyle/>
          <a:p>
            <a:r>
              <a:rPr lang="fr-FR" sz="1200" b="1" dirty="0">
                <a:solidFill>
                  <a:srgbClr val="00006D"/>
                </a:solidFill>
                <a:latin typeface="Marianne" panose="02000000000000000000" pitchFamily="2" charset="0"/>
              </a:rPr>
              <a:t>Consultez le résultat d’admission</a:t>
            </a:r>
          </a:p>
        </p:txBody>
      </p:sp>
      <p:sp>
        <p:nvSpPr>
          <p:cNvPr id="10" name="Rectangle 9"/>
          <p:cNvSpPr/>
          <p:nvPr/>
        </p:nvSpPr>
        <p:spPr>
          <a:xfrm>
            <a:off x="612289" y="3799619"/>
            <a:ext cx="7723683" cy="523220"/>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Si des demandes ont été formulées sur plusieurs académies, l’ensemble des résultats est consultable.</a:t>
            </a:r>
            <a:endParaRPr lang="fr-FR" sz="1050" b="1" dirty="0">
              <a:solidFill>
                <a:schemeClr val="tx2">
                  <a:lumMod val="75000"/>
                </a:schemeClr>
              </a:solidFill>
              <a:latin typeface="Marianne" panose="02000000000000000000" pitchFamily="2" charset="0"/>
            </a:endParaRPr>
          </a:p>
        </p:txBody>
      </p:sp>
      <p:sp>
        <p:nvSpPr>
          <p:cNvPr id="8" name="Rectangle 7"/>
          <p:cNvSpPr/>
          <p:nvPr/>
        </p:nvSpPr>
        <p:spPr>
          <a:xfrm>
            <a:off x="609437" y="4373800"/>
            <a:ext cx="7579667" cy="307777"/>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Veillez à respecter le délai d’inscription indiqué dans le document téléchargeable.</a:t>
            </a:r>
            <a:endParaRPr lang="fr-FR" sz="1050" b="1" dirty="0">
              <a:solidFill>
                <a:schemeClr val="tx2">
                  <a:lumMod val="75000"/>
                </a:schemeClr>
              </a:solidFill>
              <a:latin typeface="Marianne" panose="02000000000000000000" pitchFamily="2" charset="0"/>
            </a:endParaRPr>
          </a:p>
        </p:txBody>
      </p:sp>
      <p:pic>
        <p:nvPicPr>
          <p:cNvPr id="5" name="Image 4">
            <a:extLst>
              <a:ext uri="{FF2B5EF4-FFF2-40B4-BE49-F238E27FC236}">
                <a16:creationId xmlns:a16="http://schemas.microsoft.com/office/drawing/2014/main" id="{3659B4AC-B0D8-5B34-B61E-C84147F9A043}"/>
              </a:ext>
            </a:extLst>
          </p:cNvPr>
          <p:cNvPicPr>
            <a:picLocks noChangeAspect="1"/>
          </p:cNvPicPr>
          <p:nvPr/>
        </p:nvPicPr>
        <p:blipFill>
          <a:blip r:embed="rId2"/>
          <a:stretch>
            <a:fillRect/>
          </a:stretch>
        </p:blipFill>
        <p:spPr>
          <a:xfrm>
            <a:off x="1182160" y="475527"/>
            <a:ext cx="6425741" cy="3127519"/>
          </a:xfrm>
          <a:prstGeom prst="rect">
            <a:avLst/>
          </a:prstGeom>
        </p:spPr>
      </p:pic>
    </p:spTree>
    <p:extLst>
      <p:ext uri="{BB962C8B-B14F-4D97-AF65-F5344CB8AC3E}">
        <p14:creationId xmlns:p14="http://schemas.microsoft.com/office/powerpoint/2010/main" val="154885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9" name="Rectangle 8"/>
          <p:cNvSpPr/>
          <p:nvPr/>
        </p:nvSpPr>
        <p:spPr>
          <a:xfrm>
            <a:off x="539552" y="3648026"/>
            <a:ext cx="8244448" cy="8956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du représentant légal vous permet de formuler vos demandes et de répondre aux propositions d’orientation.</a:t>
            </a:r>
            <a:br>
              <a:rPr lang="fr-FR" sz="1400" b="1" dirty="0">
                <a:solidFill>
                  <a:schemeClr val="tx2">
                    <a:lumMod val="75000"/>
                  </a:schemeClr>
                </a:solidFill>
                <a:latin typeface="Marianne" panose="02000000000000000000" pitchFamily="2" charset="0"/>
              </a:rPr>
            </a:br>
            <a:endParaRPr lang="fr-FR" sz="14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de l’élève lui permet de lire ce que le représentant légal a complété</a:t>
            </a:r>
            <a:r>
              <a:rPr lang="fr-FR" sz="1600" b="1" dirty="0">
                <a:solidFill>
                  <a:schemeClr val="tx2">
                    <a:lumMod val="75000"/>
                  </a:schemeClr>
                </a:solidFill>
                <a:latin typeface="Marianne" panose="02000000000000000000" pitchFamily="2" charset="0"/>
              </a:rPr>
              <a:t>.</a:t>
            </a:r>
            <a:endParaRPr lang="fr-FR" sz="1600" dirty="0">
              <a:solidFill>
                <a:schemeClr val="tx2">
                  <a:lumMod val="75000"/>
                </a:schemeClr>
              </a:solidFill>
            </a:endParaRPr>
          </a:p>
        </p:txBody>
      </p:sp>
      <p:sp>
        <p:nvSpPr>
          <p:cNvPr id="7" name="Rectangle 6"/>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pic>
        <p:nvPicPr>
          <p:cNvPr id="4" name="Image 3">
            <a:extLst>
              <a:ext uri="{FF2B5EF4-FFF2-40B4-BE49-F238E27FC236}">
                <a16:creationId xmlns:a16="http://schemas.microsoft.com/office/drawing/2014/main" id="{B81F3346-8F1A-C0D7-2B8A-DECDE1ED77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2547" y="618174"/>
            <a:ext cx="6478905" cy="2951480"/>
          </a:xfrm>
          <a:prstGeom prst="rect">
            <a:avLst/>
          </a:prstGeom>
          <a:noFill/>
          <a:ln>
            <a:noFill/>
          </a:ln>
        </p:spPr>
      </p:pic>
    </p:spTree>
    <p:extLst>
      <p:ext uri="{BB962C8B-B14F-4D97-AF65-F5344CB8AC3E}">
        <p14:creationId xmlns:p14="http://schemas.microsoft.com/office/powerpoint/2010/main" val="259770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03968FE-6C1E-7947-5A8C-5BDEE70016A7}"/>
              </a:ext>
            </a:extLst>
          </p:cNvPr>
          <p:cNvPicPr>
            <a:picLocks noChangeAspect="1"/>
          </p:cNvPicPr>
          <p:nvPr/>
        </p:nvPicPr>
        <p:blipFill>
          <a:blip r:embed="rId2"/>
          <a:stretch>
            <a:fillRect/>
          </a:stretch>
        </p:blipFill>
        <p:spPr>
          <a:xfrm>
            <a:off x="2602472" y="480377"/>
            <a:ext cx="5420995" cy="4182745"/>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
        <p:nvSpPr>
          <p:cNvPr id="6" name="Rectangle 5"/>
          <p:cNvSpPr/>
          <p:nvPr/>
        </p:nvSpPr>
        <p:spPr>
          <a:xfrm>
            <a:off x="323528" y="2499742"/>
            <a:ext cx="4104456"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Connectez vous à votre compte </a:t>
            </a:r>
            <a:r>
              <a:rPr lang="fr-FR" sz="1400" b="1" dirty="0" err="1">
                <a:solidFill>
                  <a:schemeClr val="tx2">
                    <a:lumMod val="75000"/>
                  </a:schemeClr>
                </a:solidFill>
                <a:latin typeface="Marianne" panose="02000000000000000000" pitchFamily="2" charset="0"/>
              </a:rPr>
              <a:t>ÉduConnect</a:t>
            </a:r>
            <a:r>
              <a:rPr lang="fr-FR" sz="1400" b="1" dirty="0">
                <a:solidFill>
                  <a:schemeClr val="tx2">
                    <a:lumMod val="75000"/>
                  </a:schemeClr>
                </a:solidFill>
                <a:latin typeface="Marianne" panose="02000000000000000000" pitchFamily="2" charset="0"/>
              </a:rPr>
              <a:t> avec l’identifiant et le mot de passe transmis par le chef d’établissement.</a:t>
            </a:r>
            <a:br>
              <a:rPr lang="fr-FR" sz="1400" b="1" dirty="0">
                <a:solidFill>
                  <a:schemeClr val="tx2">
                    <a:lumMod val="75000"/>
                  </a:schemeClr>
                </a:solidFill>
                <a:latin typeface="Marianne" panose="02000000000000000000" pitchFamily="2" charset="0"/>
              </a:rPr>
            </a:br>
            <a:endParaRPr lang="fr-FR" sz="1400" dirty="0">
              <a:solidFill>
                <a:schemeClr val="tx2">
                  <a:lumMod val="75000"/>
                </a:schemeClr>
              </a:solidFill>
            </a:endParaRPr>
          </a:p>
        </p:txBody>
      </p:sp>
    </p:spTree>
    <p:extLst>
      <p:ext uri="{BB962C8B-B14F-4D97-AF65-F5344CB8AC3E}">
        <p14:creationId xmlns:p14="http://schemas.microsoft.com/office/powerpoint/2010/main" val="102456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CD868D5-6646-37A2-01C6-987C6940472E}"/>
              </a:ext>
            </a:extLst>
          </p:cNvPr>
          <p:cNvPicPr>
            <a:picLocks noChangeAspect="1"/>
          </p:cNvPicPr>
          <p:nvPr/>
        </p:nvPicPr>
        <p:blipFill>
          <a:blip r:embed="rId2"/>
          <a:stretch>
            <a:fillRect/>
          </a:stretch>
        </p:blipFill>
        <p:spPr>
          <a:xfrm>
            <a:off x="971600" y="392898"/>
            <a:ext cx="5837384" cy="460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6" name="Rectangle 5"/>
          <p:cNvSpPr/>
          <p:nvPr/>
        </p:nvSpPr>
        <p:spPr>
          <a:xfrm>
            <a:off x="6228185" y="1444207"/>
            <a:ext cx="2829202" cy="480131"/>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Accédez aux services en ligne depuis Mes services.</a:t>
            </a:r>
            <a:endParaRPr lang="fr-FR" sz="1400" dirty="0">
              <a:solidFill>
                <a:schemeClr val="tx2">
                  <a:lumMod val="75000"/>
                </a:schemeClr>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37012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C4DF2D8-482C-B7E3-BE1E-BC89A395095E}"/>
              </a:ext>
            </a:extLst>
          </p:cNvPr>
          <p:cNvPicPr preferRelativeResize="0">
            <a:picLocks noChangeAspect="1"/>
          </p:cNvPicPr>
          <p:nvPr/>
        </p:nvPicPr>
        <p:blipFill>
          <a:blip r:embed="rId2"/>
          <a:stretch>
            <a:fillRect/>
          </a:stretch>
        </p:blipFill>
        <p:spPr>
          <a:xfrm>
            <a:off x="1397541" y="771550"/>
            <a:ext cx="6348918" cy="3996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6" name="Rectangle 5"/>
          <p:cNvSpPr/>
          <p:nvPr/>
        </p:nvSpPr>
        <p:spPr>
          <a:xfrm>
            <a:off x="2777907" y="2499742"/>
            <a:ext cx="5034454" cy="480131"/>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À partir de la date indiquée par le chef d’établissement vous pourrez vous connecter au service Orientation.</a:t>
            </a:r>
            <a:endParaRPr lang="fr-FR" sz="1400" dirty="0"/>
          </a:p>
        </p:txBody>
      </p:sp>
      <p:sp>
        <p:nvSpPr>
          <p:cNvPr id="9" name="Rectangle 8"/>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165128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ZoneTexte 7"/>
          <p:cNvSpPr txBox="1"/>
          <p:nvPr/>
        </p:nvSpPr>
        <p:spPr>
          <a:xfrm>
            <a:off x="1" y="1101481"/>
            <a:ext cx="9143999" cy="3498394"/>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Suivez les étapes pour effectuer les démarches d’orientation après la 3</a:t>
            </a:r>
            <a:r>
              <a:rPr lang="fr-FR" sz="3200" b="1" baseline="30000" dirty="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32814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7901514" y="56844"/>
            <a:ext cx="1062974" cy="276999"/>
          </a:xfrm>
          <a:prstGeom prst="rect">
            <a:avLst/>
          </a:prstGeom>
        </p:spPr>
        <p:txBody>
          <a:bodyPr wrap="square">
            <a:spAutoFit/>
          </a:bodyPr>
          <a:lstStyle/>
          <a:p>
            <a:r>
              <a:rPr lang="fr-FR" sz="1200" b="1" dirty="0">
                <a:solidFill>
                  <a:srgbClr val="00006D"/>
                </a:solidFill>
                <a:latin typeface="Marianne" panose="02000000000000000000" pitchFamily="2" charset="0"/>
              </a:rPr>
              <a:t>Les étapes </a:t>
            </a:r>
          </a:p>
        </p:txBody>
      </p:sp>
      <p:sp>
        <p:nvSpPr>
          <p:cNvPr id="6" name="Rectangle 5"/>
          <p:cNvSpPr/>
          <p:nvPr/>
        </p:nvSpPr>
        <p:spPr>
          <a:xfrm>
            <a:off x="4499992" y="627534"/>
            <a:ext cx="4660966" cy="3582519"/>
          </a:xfrm>
          <a:prstGeom prst="rect">
            <a:avLst/>
          </a:prstGeom>
        </p:spPr>
        <p:txBody>
          <a:bodyPr wrap="square">
            <a:spAutoFit/>
          </a:bodyPr>
          <a:lstStyle/>
          <a:p>
            <a:pPr defTabSz="1219170">
              <a:lnSpc>
                <a:spcPct val="90000"/>
              </a:lnSpc>
              <a:spcBef>
                <a:spcPct val="0"/>
              </a:spcBef>
            </a:pPr>
            <a:r>
              <a:rPr lang="fr-FR" sz="1400" b="1" dirty="0">
                <a:solidFill>
                  <a:srgbClr val="00006D"/>
                </a:solidFill>
                <a:latin typeface="Marianne" panose="02000000000000000000" pitchFamily="2" charset="0"/>
              </a:rPr>
              <a:t>Suivez ces étapes successives pour effectuer les démarches d’orientation après la 3</a:t>
            </a:r>
            <a:r>
              <a:rPr lang="fr-FR" sz="1400" b="1" baseline="30000" dirty="0">
                <a:solidFill>
                  <a:srgbClr val="00006D"/>
                </a:solidFill>
                <a:latin typeface="Marianne" panose="02000000000000000000" pitchFamily="2" charset="0"/>
              </a:rPr>
              <a:t>e</a:t>
            </a:r>
            <a:r>
              <a:rPr lang="fr-FR" sz="1400" b="1" dirty="0">
                <a:solidFill>
                  <a:srgbClr val="00006D"/>
                </a:solidFill>
                <a:latin typeface="Marianne" panose="02000000000000000000" pitchFamily="2" charset="0"/>
              </a:rPr>
              <a:t> pour la rentrée 2026 :</a:t>
            </a:r>
          </a:p>
          <a:p>
            <a:pPr defTabSz="1219170">
              <a:lnSpc>
                <a:spcPct val="90000"/>
              </a:lnSpc>
              <a:spcBef>
                <a:spcPct val="0"/>
              </a:spcBef>
            </a:pPr>
            <a:endParaRPr lang="fr-FR" sz="1400" b="1" dirty="0">
              <a:solidFill>
                <a:srgbClr val="00006D"/>
              </a:solidFill>
              <a:latin typeface="Marianne" panose="02000000000000000000" pitchFamily="2" charset="0"/>
            </a:endParaRPr>
          </a:p>
          <a:p>
            <a:pPr defTabSz="1219170">
              <a:lnSpc>
                <a:spcPct val="90000"/>
              </a:lnSpc>
              <a:spcBef>
                <a:spcPct val="0"/>
              </a:spcBef>
              <a:buClr>
                <a:srgbClr val="00006D"/>
              </a:buClr>
            </a:pPr>
            <a:r>
              <a:rPr lang="fr-FR" sz="1400" b="1" dirty="0">
                <a:solidFill>
                  <a:srgbClr val="00006D"/>
                </a:solidFill>
                <a:latin typeface="Marianne" panose="02000000000000000000" pitchFamily="2" charset="0"/>
              </a:rPr>
              <a:t>1.   Découvrez les formations</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2.   Formulez vos demandes</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3.   Répondez aux propositions d’orientation </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4.   Consultez les résultats d’admission</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5.   Procédez à l’inscription dans l’établissement    d’admission</a:t>
            </a:r>
          </a:p>
          <a:p>
            <a:pPr defTabSz="1219170">
              <a:lnSpc>
                <a:spcPct val="90000"/>
              </a:lnSpc>
              <a:spcBef>
                <a:spcPct val="0"/>
              </a:spcBef>
            </a:pPr>
            <a:endParaRPr lang="fr-FR" sz="1400" b="1" dirty="0">
              <a:solidFill>
                <a:srgbClr val="00006D"/>
              </a:solidFill>
              <a:latin typeface="Marianne" panose="02000000000000000000" pitchFamily="2" charset="0"/>
            </a:endParaRPr>
          </a:p>
          <a:p>
            <a:pPr defTabSz="1219170">
              <a:lnSpc>
                <a:spcPct val="90000"/>
              </a:lnSpc>
              <a:spcBef>
                <a:spcPct val="0"/>
              </a:spcBef>
            </a:pPr>
            <a:endParaRPr lang="fr-FR" sz="1400" b="1" dirty="0">
              <a:solidFill>
                <a:srgbClr val="00006D"/>
              </a:solidFill>
              <a:latin typeface="Marianne" panose="02000000000000000000" pitchFamily="2" charset="0"/>
              <a:cs typeface="Arial" panose="020B0604020202020204" pitchFamily="34" charset="0"/>
            </a:endParaRPr>
          </a:p>
          <a:p>
            <a:pPr defTabSz="1219170">
              <a:lnSpc>
                <a:spcPct val="90000"/>
              </a:lnSpc>
              <a:spcBef>
                <a:spcPct val="0"/>
              </a:spcBef>
            </a:pPr>
            <a:r>
              <a:rPr lang="fr-FR" sz="1400" b="1" dirty="0">
                <a:solidFill>
                  <a:srgbClr val="00006D"/>
                </a:solidFill>
                <a:latin typeface="Marianne" panose="02000000000000000000" pitchFamily="2" charset="0"/>
                <a:cs typeface="Arial" panose="020B0604020202020204" pitchFamily="34" charset="0"/>
              </a:rPr>
              <a:t>Les boutons sont activés successivement un par un en fonction de la progression du calendrier pour chacune des étapes.</a:t>
            </a:r>
            <a:endParaRPr lang="fr-FR" sz="1400" b="1" dirty="0">
              <a:solidFill>
                <a:schemeClr val="tx2">
                  <a:lumMod val="75000"/>
                </a:schemeClr>
              </a:solidFill>
              <a:latin typeface="Marianne" panose="02000000000000000000" pitchFamily="2" charset="0"/>
              <a:cs typeface="Arial" panose="020B0604020202020204" pitchFamily="34" charset="0"/>
            </a:endParaRPr>
          </a:p>
          <a:p>
            <a:pPr defTabSz="1219170">
              <a:lnSpc>
                <a:spcPct val="90000"/>
              </a:lnSpc>
              <a:spcBef>
                <a:spcPct val="0"/>
              </a:spcBef>
            </a:pPr>
            <a:r>
              <a:rPr lang="fr-FR" sz="1400" b="1" dirty="0">
                <a:solidFill>
                  <a:schemeClr val="tx2">
                    <a:lumMod val="75000"/>
                  </a:schemeClr>
                </a:solidFill>
                <a:latin typeface="Marianne" panose="02000000000000000000" pitchFamily="2" charset="0"/>
              </a:rPr>
              <a:t> </a:t>
            </a:r>
            <a:br>
              <a:rPr lang="fr-FR" sz="1400" b="1" dirty="0">
                <a:solidFill>
                  <a:schemeClr val="tx2">
                    <a:lumMod val="75000"/>
                  </a:schemeClr>
                </a:solidFill>
                <a:latin typeface="Marianne" panose="02000000000000000000" pitchFamily="2" charset="0"/>
              </a:rPr>
            </a:br>
            <a:br>
              <a:rPr lang="fr-FR" sz="1400" b="1" dirty="0">
                <a:solidFill>
                  <a:srgbClr val="31849B"/>
                </a:solidFill>
                <a:latin typeface="Marianne" panose="02000000000000000000" pitchFamily="2" charset="0"/>
              </a:rPr>
            </a:br>
            <a:endParaRPr lang="fr-FR" sz="1400" dirty="0"/>
          </a:p>
        </p:txBody>
      </p:sp>
      <p:pic>
        <p:nvPicPr>
          <p:cNvPr id="5" name="Image 4">
            <a:extLst>
              <a:ext uri="{FF2B5EF4-FFF2-40B4-BE49-F238E27FC236}">
                <a16:creationId xmlns:a16="http://schemas.microsoft.com/office/drawing/2014/main" id="{BBB11344-9D83-5560-6955-C5890043F726}"/>
              </a:ext>
            </a:extLst>
          </p:cNvPr>
          <p:cNvPicPr>
            <a:picLocks noChangeAspect="1"/>
          </p:cNvPicPr>
          <p:nvPr/>
        </p:nvPicPr>
        <p:blipFill>
          <a:blip r:embed="rId2"/>
          <a:stretch>
            <a:fillRect/>
          </a:stretch>
        </p:blipFill>
        <p:spPr>
          <a:xfrm>
            <a:off x="1270000" y="14982"/>
            <a:ext cx="3302000" cy="5143500"/>
          </a:xfrm>
          <a:prstGeom prst="rect">
            <a:avLst/>
          </a:prstGeom>
        </p:spPr>
      </p:pic>
    </p:spTree>
    <p:extLst>
      <p:ext uri="{BB962C8B-B14F-4D97-AF65-F5344CB8AC3E}">
        <p14:creationId xmlns:p14="http://schemas.microsoft.com/office/powerpoint/2010/main" val="2300596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ZoneTexte 7"/>
          <p:cNvSpPr txBox="1"/>
          <p:nvPr/>
        </p:nvSpPr>
        <p:spPr>
          <a:xfrm>
            <a:off x="1" y="1412776"/>
            <a:ext cx="9143999" cy="329320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Découvrez les formations </a:t>
            </a:r>
          </a:p>
          <a:p>
            <a:r>
              <a:rPr lang="fr-FR" sz="3200" b="1" dirty="0">
                <a:solidFill>
                  <a:schemeClr val="bg1"/>
                </a:solidFill>
                <a:latin typeface="Marianne" panose="02000000000000000000" pitchFamily="2" charset="0"/>
              </a:rPr>
              <a:t>et formulez vos demandes</a:t>
            </a:r>
          </a:p>
          <a:p>
            <a:r>
              <a:rPr lang="fr-FR" sz="3200" b="1" dirty="0">
                <a:solidFill>
                  <a:schemeClr val="bg1"/>
                </a:solidFill>
                <a:latin typeface="Marianne" panose="02000000000000000000" pitchFamily="2" charset="0"/>
              </a:rPr>
              <a:t> </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p:txBody>
      </p:sp>
    </p:spTree>
    <p:extLst>
      <p:ext uri="{BB962C8B-B14F-4D97-AF65-F5344CB8AC3E}">
        <p14:creationId xmlns:p14="http://schemas.microsoft.com/office/powerpoint/2010/main" val="3155621993"/>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1BCC4C50187D4683BA652F74F6DBDD" ma:contentTypeVersion="1" ma:contentTypeDescription="Crée un document." ma:contentTypeScope="" ma:versionID="a3018e4aaa0a5a7008ca94df97e96ae8">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279A5-87A2-445D-95C3-916EB9C5F0E3}">
  <ds:schemaRefs>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26311A1A-D9E9-47A4-9DA8-5383C4ADA1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1371</TotalTime>
  <Words>784</Words>
  <Application>Microsoft Office PowerPoint</Application>
  <PresentationFormat>Affichage à l'écran (16:9)</PresentationFormat>
  <Paragraphs>108</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22</vt:i4>
      </vt:variant>
    </vt:vector>
  </HeadingPairs>
  <TitlesOfParts>
    <vt:vector size="31" baseType="lpstr">
      <vt:lpstr>Arial</vt:lpstr>
      <vt:lpstr>Calibri</vt:lpstr>
      <vt:lpstr>Calibri Light</vt:lpstr>
      <vt:lpstr>Marianne</vt:lpstr>
      <vt:lpstr>MINISTÈRIEL</vt:lpstr>
      <vt:lpstr>1_Conception personnalisée</vt:lpstr>
      <vt:lpstr>3_Conception personnalisée</vt:lpstr>
      <vt:lpstr>Conception personnalisée</vt:lpstr>
      <vt:lpstr>2_Conception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Dès le vendredi 3 avril vous pouvez consulter l’offre de formation 2026. </vt:lpstr>
      <vt:lpstr>Vous pouvez accéder directement aux offres de seconde générale et technologique correspondant à votre lycée de secteur ou explorer les formations professionnelles par domaines.  Un seul des représentants légaux de l’élève peut faire la saisie des demandes. En cas de difficulté vous pouvez vous adresser à votre établissement.</vt:lpstr>
      <vt:lpstr>Présentation PowerPoint</vt:lpstr>
      <vt:lpstr>Présentation PowerPoint</vt:lpstr>
      <vt:lpstr> Une fois enregistrées, vos demandes sont envoyées :  -  à l’établissement pour que le conseil de classe examine les choix d’orientation ;  -  à l’académie pour traiter l’admission.</vt:lpstr>
      <vt:lpstr>Les choix d’orientation sont déduits de vos demandes. Dans cet exemple, le conseil de classe sera informé d’un choix d’orientation en 2de générale et technologique et 1re année de CAP ou de CAP agricole.  Le récapitulatif de vos demandes vous est transmis par courriel ainsi qu’aux autres représentants légaux de l’élève. </vt:lpstr>
      <vt:lpstr>Présentation PowerPoint</vt:lpstr>
      <vt:lpstr>Le conseil de classe étudie vos choix d’orientation et il y répond par une ou plusieurs propositions d’orientation. Vous consultez ces propositions dans le service en ligne.  Si vous n’obtenez pas une proposition d’orientation dans la voie correspondant à une formation que vous avez demandée, vous ne pourrez pas y être admis.  Par exemple, si vous demandez une seconde générale et technologique dans plusieurs établissements mais que le conseil de classe n’accorde pas le passage en seconde générale et technologique, vous ne pourrez être admis dans aucune classe de seconde générale et technologique quel que soit l’établissement.  L’affectation au lycée tient donc compte de la décision d’orientation du conseil de classe, ainsi que du nombre de places disponibles dans chaque offre de formation.  Si vous avez des questions ou des difficultés vous pouvez vous adresser à votre établissement.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principal</cp:lastModifiedBy>
  <cp:revision>107</cp:revision>
  <dcterms:created xsi:type="dcterms:W3CDTF">2020-03-05T15:21:24Z</dcterms:created>
  <dcterms:modified xsi:type="dcterms:W3CDTF">2026-03-26T12:11:11Z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0x0101004C1BCC4C50187D4683BA652F74F6DBDD</vt:lpwstr>
  </property>
</Properties>
</file>