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13"/>
  </p:notesMasterIdLst>
  <p:sldIdLst>
    <p:sldId id="256" r:id="rId2"/>
    <p:sldId id="258" r:id="rId3"/>
    <p:sldId id="260" r:id="rId4"/>
    <p:sldId id="266" r:id="rId5"/>
    <p:sldId id="269" r:id="rId6"/>
    <p:sldId id="261" r:id="rId7"/>
    <p:sldId id="262" r:id="rId8"/>
    <p:sldId id="259" r:id="rId9"/>
    <p:sldId id="264" r:id="rId10"/>
    <p:sldId id="268" r:id="rId11"/>
    <p:sldId id="267" r:id="rId1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1871" autoAdjust="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A58F-4781-4276-80FE-A1683A3D5586}" type="datetimeFigureOut">
              <a:rPr lang="fr-FR" smtClean="0"/>
              <a:pPr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A36F-77D4-4C12-A94B-E7055B6E43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92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CLIS- ULIS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36F-77D4-4C12-A94B-E7055B6E433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7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lieu où tes camarades viennent en fonction de leurs besoins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Il accueille des élèves de ta classe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C’est un petit nombre d’élèves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Il y a un enseignant spécialisé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C’est pour des élèves à besoins éducatifs particuliers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36F-77D4-4C12-A94B-E7055B6E433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84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Dicter (avec la contrainte d’écrire de gauche à droite  ou afficher un texte qui met en difficultés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A36F-77D4-4C12-A94B-E7055B6E433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53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pPr/>
              <a:t>3/31/2026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8279" y="585171"/>
            <a:ext cx="50815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1717" y="3176718"/>
            <a:ext cx="84947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81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rot="20920185">
            <a:off x="1363488" y="1657083"/>
            <a:ext cx="750388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matières qui ne sont pas suivies avec vous sont enseignées dans le dispositif, de manière adaptée.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66800" y="271753"/>
            <a:ext cx="10363199" cy="656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rgbClr val="0070C0"/>
                </a:solidFill>
                <a:latin typeface="Comic Sans MS" pitchFamily="66" charset="0"/>
              </a:rPr>
              <a:t>Que font les élèves dans le dispositif </a:t>
            </a:r>
            <a:r>
              <a:rPr lang="fr-FR" sz="4000" b="1" dirty="0">
                <a:solidFill>
                  <a:srgbClr val="0070C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3" name="ZoneTexte 12"/>
          <p:cNvSpPr txBox="1"/>
          <p:nvPr/>
        </p:nvSpPr>
        <p:spPr>
          <a:xfrm rot="21272151">
            <a:off x="550860" y="4883735"/>
            <a:ext cx="814251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élèves peuvent partir en stage plus souvent, ils préparent leur orientation</a:t>
            </a:r>
          </a:p>
        </p:txBody>
      </p:sp>
      <p:sp>
        <p:nvSpPr>
          <p:cNvPr id="9" name="ZoneTexte 8"/>
          <p:cNvSpPr txBox="1"/>
          <p:nvPr/>
        </p:nvSpPr>
        <p:spPr>
          <a:xfrm rot="332208">
            <a:off x="4195056" y="3283110"/>
            <a:ext cx="7503885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Les cours suivis avec vous sont repris avec l’enseignant spécialisé et parfois avec les AESH.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1365" y="407417"/>
            <a:ext cx="2341114" cy="180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129" y="3165155"/>
            <a:ext cx="2016966" cy="181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39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44354"/>
          </a:xfrm>
        </p:spPr>
        <p:txBody>
          <a:bodyPr/>
          <a:lstStyle/>
          <a:p>
            <a:pPr algn="ctr"/>
            <a:br>
              <a:rPr lang="fr-FR" b="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b="0" dirty="0">
                <a:solidFill>
                  <a:srgbClr val="FF0000"/>
                </a:solidFill>
                <a:latin typeface="Comic Sans MS" pitchFamily="66" charset="0"/>
              </a:rPr>
              <a:t>On est tous différents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772566" y="6339114"/>
            <a:ext cx="1759676" cy="36648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EGALITE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53270" y="1898202"/>
            <a:ext cx="9858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L’élève en situation de handicap est un élève avec une différence mais c’est avant tout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8002" y="3480891"/>
            <a:ext cx="42242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009999"/>
                </a:solidFill>
              </a:rPr>
              <a:t>un camarade</a:t>
            </a:r>
          </a:p>
        </p:txBody>
      </p:sp>
      <p:pic>
        <p:nvPicPr>
          <p:cNvPr id="6" name="Picture 2" descr="http://wisconsinbikefed.org/wp-content/uploads/2015/11/Equity-vs-Equality-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03" b="11725"/>
          <a:stretch/>
        </p:blipFill>
        <p:spPr bwMode="auto">
          <a:xfrm>
            <a:off x="319405" y="3490107"/>
            <a:ext cx="2089966" cy="265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isconsinbikefed.org/wp-content/uploads/2015/11/Equity-vs-Equality-Ap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4" b="11725"/>
          <a:stretch/>
        </p:blipFill>
        <p:spPr bwMode="auto">
          <a:xfrm>
            <a:off x="3149601" y="3290878"/>
            <a:ext cx="2148113" cy="283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2"/>
          <p:cNvSpPr txBox="1">
            <a:spLocks/>
          </p:cNvSpPr>
          <p:nvPr/>
        </p:nvSpPr>
        <p:spPr>
          <a:xfrm>
            <a:off x="3842337" y="6339114"/>
            <a:ext cx="1759676" cy="366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EQUITE</a:t>
            </a:r>
          </a:p>
        </p:txBody>
      </p:sp>
      <p:pic>
        <p:nvPicPr>
          <p:cNvPr id="18434" name="Picture 2" descr="Types Adultes, Hommes, Deux Meilleurs Amis Concept De Vecteur D'amitié  Illustration de Vecteur - Illustration du vecteur, deux: 86575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414" y="4305263"/>
            <a:ext cx="2353721" cy="235372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3637" y="0"/>
            <a:ext cx="27606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45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500" y="942712"/>
            <a:ext cx="10654748" cy="656513"/>
          </a:xfrm>
        </p:spPr>
        <p:txBody>
          <a:bodyPr>
            <a:noAutofit/>
          </a:bodyPr>
          <a:lstStyle/>
          <a:p>
            <a:pPr algn="ctr"/>
            <a:r>
              <a:rPr lang="fr-FR" sz="4400" dirty="0"/>
              <a:t>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57670" y="3004416"/>
            <a:ext cx="7910194" cy="656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836" y="255289"/>
            <a:ext cx="27606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7746" y="1841781"/>
            <a:ext cx="93091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30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96769" y="326147"/>
            <a:ext cx="11793841" cy="666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Qu’est-ce que le dispositif </a:t>
            </a:r>
            <a:r>
              <a:rPr lang="fr-FR" sz="3200">
                <a:solidFill>
                  <a:srgbClr val="00B050"/>
                </a:solidFill>
                <a:latin typeface="Comic Sans MS" pitchFamily="66" charset="0"/>
              </a:rPr>
              <a:t>ULIS  </a:t>
            </a:r>
            <a:r>
              <a:rPr lang="fr-FR" sz="3200" dirty="0">
                <a:solidFill>
                  <a:srgbClr val="00B05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90163" y="1341376"/>
            <a:ext cx="5285447" cy="2729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ZoneTexte 10"/>
          <p:cNvSpPr txBox="1"/>
          <p:nvPr/>
        </p:nvSpPr>
        <p:spPr>
          <a:xfrm rot="21022856">
            <a:off x="854352" y="2783948"/>
            <a:ext cx="4524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Il accueille des élèves de ta classe.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94401" y="1167758"/>
            <a:ext cx="798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 lieu où tes camarades viennent en fonction de leurs besoins.</a:t>
            </a:r>
          </a:p>
        </p:txBody>
      </p:sp>
      <p:sp>
        <p:nvSpPr>
          <p:cNvPr id="8" name="ZoneTexte 7"/>
          <p:cNvSpPr txBox="1"/>
          <p:nvPr/>
        </p:nvSpPr>
        <p:spPr>
          <a:xfrm rot="606770">
            <a:off x="6078580" y="3458181"/>
            <a:ext cx="413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C’est un certain nombre d’élèves, </a:t>
            </a:r>
          </a:p>
          <a:p>
            <a:r>
              <a:rPr lang="fr-FR" sz="2000" dirty="0"/>
              <a:t>de la 6è à la 3è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03609" y="2127379"/>
            <a:ext cx="397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Il y a un enseignant spécialisé.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286927" y="5702334"/>
            <a:ext cx="788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Un lieu qui accueille les élèves en situation de handicap.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2123" y="384382"/>
            <a:ext cx="27606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2454" y="2035602"/>
            <a:ext cx="2016966" cy="181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 rot="21033927">
            <a:off x="1920098" y="3201305"/>
            <a:ext cx="2218171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sz="4400" dirty="0"/>
              <a:t>6A, 5B...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6086" y="1049774"/>
            <a:ext cx="13500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dirty="0"/>
              <a:t>Classe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13482" y="1300200"/>
            <a:ext cx="1099405" cy="18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18907" y="989704"/>
            <a:ext cx="1698816" cy="7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2" name="AutoShape 6" descr="https://www.mysticlolly.fr/wp-content/uploads/2016/11/ateliers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1" grpId="0"/>
      <p:bldP spid="5" grpId="0"/>
      <p:bldP spid="8" grpId="0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132522" y="339719"/>
            <a:ext cx="12324521" cy="656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0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rgbClr val="00B0F0"/>
                </a:solidFill>
                <a:latin typeface="Comic Sans MS" pitchFamily="66" charset="0"/>
              </a:rPr>
              <a:t>Le handicap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51202" y="1744272"/>
            <a:ext cx="3744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Qui se voit.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48088" y="3196751"/>
            <a:ext cx="596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/>
              <a:t>Qui ne se voit pas.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1" y="535951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Se mettre à la place de 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0541" y="1709793"/>
            <a:ext cx="153828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8249" y="3280410"/>
            <a:ext cx="153828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7099" y="3195918"/>
            <a:ext cx="21605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8940" y="190744"/>
            <a:ext cx="27606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Diffamer n'est pas jouer | Thomas et les intrépid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15482" y="1140311"/>
            <a:ext cx="1714500" cy="1905000"/>
          </a:xfrm>
          <a:prstGeom prst="rect">
            <a:avLst/>
          </a:prstGeom>
          <a:noFill/>
        </p:spPr>
      </p:pic>
      <p:pic>
        <p:nvPicPr>
          <p:cNvPr id="3080" name="Picture 8" descr="Jeune Fille étudiante Mignonne Et Jolie Souriante Debout Avec Le Livre.  Illustration De Style Dessin Animé Isolé Sur Fond Blanc. Clip Art Libres De  Droits , Vecteurs Et Illustration. Image 68873761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6823" y="2710874"/>
            <a:ext cx="1680696" cy="252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8571" y="5557085"/>
            <a:ext cx="10914743" cy="106680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</a:rPr>
              <a:t>As-tu réussi à lire ce texte </a:t>
            </a:r>
          </a:p>
          <a:p>
            <a:pPr algn="ctr"/>
            <a:r>
              <a:rPr lang="fr-FR" sz="4000" b="1" dirty="0">
                <a:solidFill>
                  <a:srgbClr val="00B050"/>
                </a:solidFill>
              </a:rPr>
              <a:t>aussi rapidement que d’habitude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97740" y="17930"/>
            <a:ext cx="84806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600" i="1" dirty="0" err="1">
                <a:solidFill>
                  <a:srgbClr val="2B1E1B"/>
                </a:solidFill>
                <a:latin typeface="Arial" panose="020B0604020202020204" pitchFamily="34" charset="0"/>
              </a:rPr>
              <a:t>Maintiendemémoiredelhorloge</a:t>
            </a:r>
            <a:endParaRPr lang="fr-FR" sz="2600" dirty="0">
              <a:solidFill>
                <a:srgbClr val="2B1E1B"/>
              </a:solidFill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600" i="1" dirty="0">
                <a:solidFill>
                  <a:srgbClr val="2B1E1B"/>
                </a:solidFill>
                <a:latin typeface="Arial" panose="020B0604020202020204" pitchFamily="34" charset="0"/>
              </a:rPr>
              <a:t>lorsquunepannedélectricitéintervientleradioréveilseteindralorsquelecourantélectriqueserarétablilaffichagede</a:t>
            </a:r>
            <a:endParaRPr lang="fr-FR" sz="2600" dirty="0">
              <a:solidFill>
                <a:srgbClr val="2B1E1B"/>
              </a:solidFill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600" i="1" dirty="0">
                <a:solidFill>
                  <a:srgbClr val="2B1E1B"/>
                </a:solidFill>
                <a:latin typeface="Arial" panose="020B0604020202020204" pitchFamily="34" charset="0"/>
              </a:rPr>
              <a:t>lheureindiquera000etvousdevrezremettrelhorlogeàlheurepourgarderlheureinitialelheurerégléedesalarmesdansl</a:t>
            </a:r>
            <a:endParaRPr lang="fr-FR" sz="2600" dirty="0">
              <a:solidFill>
                <a:srgbClr val="2B1E1B"/>
              </a:solidFill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600" i="1" dirty="0">
                <a:solidFill>
                  <a:srgbClr val="2B1E1B"/>
                </a:solidFill>
                <a:latin typeface="Arial" panose="020B0604020202020204" pitchFamily="34" charset="0"/>
              </a:rPr>
              <a:t>ecasdunepannedélectricitéoudunedéconnexioninsérezunepile9voltsdanslecompartimentdelapilecependantlheu</a:t>
            </a:r>
            <a:endParaRPr lang="fr-FR" sz="2600" dirty="0">
              <a:solidFill>
                <a:srgbClr val="2B1E1B"/>
              </a:solidFill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600" i="1" dirty="0">
                <a:solidFill>
                  <a:srgbClr val="2B1E1B"/>
                </a:solidFill>
                <a:latin typeface="Arial" panose="020B0604020202020204" pitchFamily="34" charset="0"/>
              </a:rPr>
              <a:t>reneserapasilluminéesurlaffichagelesalarmesdelaradioetlelecteurCDnefonctionnerontpasdèsquelecourantestréta</a:t>
            </a:r>
            <a:endParaRPr lang="fr-FR" sz="2600" dirty="0">
              <a:solidFill>
                <a:srgbClr val="2B1E1B"/>
              </a:solidFill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600" i="1" dirty="0" err="1">
                <a:solidFill>
                  <a:srgbClr val="2B1E1B"/>
                </a:solidFill>
                <a:latin typeface="Arial" panose="020B0604020202020204" pitchFamily="34" charset="0"/>
              </a:rPr>
              <a:t>bliafficheurindiquerànouveaulheureexacte</a:t>
            </a:r>
            <a:endParaRPr lang="fr-FR" sz="2600" dirty="0">
              <a:solidFill>
                <a:srgbClr val="2B1E1B"/>
              </a:solidFill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r-FR" sz="2600" i="1" dirty="0">
                <a:solidFill>
                  <a:srgbClr val="2B1E1B"/>
                </a:solidFill>
                <a:latin typeface="Arial" panose="020B0604020202020204" pitchFamily="34" charset="0"/>
              </a:rPr>
              <a:t>quellesfonctionsdelappareilnesontpasmaintenuesmêmeaveclinsertiondunepile ?</a:t>
            </a:r>
            <a:endParaRPr lang="fr-FR" sz="2600" b="0" i="0" dirty="0">
              <a:solidFill>
                <a:srgbClr val="2B1E1B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45648" cy="173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912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5435" y="339719"/>
            <a:ext cx="10177728" cy="656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7030A0"/>
                </a:solidFill>
              </a:rPr>
              <a:t>Pourquoi les élèves du dispositif </a:t>
            </a:r>
          </a:p>
          <a:p>
            <a:pPr algn="ctr"/>
            <a:r>
              <a:rPr lang="fr-FR" sz="3200" b="1" dirty="0">
                <a:solidFill>
                  <a:srgbClr val="7030A0"/>
                </a:solidFill>
              </a:rPr>
              <a:t>ne sont pas toujours dans ma classe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68317" y="1565732"/>
            <a:ext cx="3505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Même si ils sont inscrits dans ta classe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64358" y="1440833"/>
            <a:ext cx="409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avez les mêmes professeurs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64358" y="1871300"/>
            <a:ext cx="4518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Vous avez le même professeur principal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690482" y="2834001"/>
            <a:ext cx="4392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Vous avez le même emploi du temps à la base</a:t>
            </a:r>
          </a:p>
        </p:txBody>
      </p:sp>
      <p:cxnSp>
        <p:nvCxnSpPr>
          <p:cNvPr id="11" name="Connecteur droit avec flèche 10"/>
          <p:cNvCxnSpPr>
            <a:cxnSpLocks/>
            <a:endCxn id="7" idx="1"/>
          </p:cNvCxnSpPr>
          <p:nvPr/>
        </p:nvCxnSpPr>
        <p:spPr>
          <a:xfrm flipV="1">
            <a:off x="5281453" y="1625499"/>
            <a:ext cx="1282905" cy="424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  <a:endCxn id="8" idx="1"/>
          </p:cNvCxnSpPr>
          <p:nvPr/>
        </p:nvCxnSpPr>
        <p:spPr>
          <a:xfrm flipV="1">
            <a:off x="5281453" y="2040577"/>
            <a:ext cx="1282905" cy="2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cxnSpLocks/>
          </p:cNvCxnSpPr>
          <p:nvPr/>
        </p:nvCxnSpPr>
        <p:spPr>
          <a:xfrm>
            <a:off x="5281453" y="2098034"/>
            <a:ext cx="1282905" cy="950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555902" y="2335173"/>
            <a:ext cx="494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Ils participent aux sorties de ta classe et du dispositif</a:t>
            </a:r>
          </a:p>
        </p:txBody>
      </p:sp>
      <p:cxnSp>
        <p:nvCxnSpPr>
          <p:cNvPr id="21" name="Connecteur droit avec flèche 20"/>
          <p:cNvCxnSpPr>
            <a:cxnSpLocks/>
            <a:endCxn id="20" idx="1"/>
          </p:cNvCxnSpPr>
          <p:nvPr/>
        </p:nvCxnSpPr>
        <p:spPr>
          <a:xfrm>
            <a:off x="5281453" y="2089372"/>
            <a:ext cx="1274449" cy="415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424522" y="3594014"/>
            <a:ext cx="563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140147" y="3417783"/>
            <a:ext cx="9380832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800" dirty="0"/>
              <a:t>Mais leurs emplois du temps sont adaptés selon leurs besoins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426" y="223017"/>
            <a:ext cx="27606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35" y="4249443"/>
            <a:ext cx="5716905" cy="23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3665" y="4175019"/>
            <a:ext cx="5958335" cy="239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3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20" grpId="0"/>
      <p:bldP spid="25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/>
          <p:cNvSpPr/>
          <p:nvPr/>
        </p:nvSpPr>
        <p:spPr>
          <a:xfrm>
            <a:off x="4077148" y="4790495"/>
            <a:ext cx="5219666" cy="9429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132522" y="339719"/>
            <a:ext cx="12324521" cy="656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Pourquoi a-t-on besoin d’aide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38513" y="5003484"/>
            <a:ext cx="482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On a tous des besoins différents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81089" y="3951876"/>
            <a:ext cx="409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 : coins arrondis 9"/>
          <p:cNvSpPr/>
          <p:nvPr/>
        </p:nvSpPr>
        <p:spPr>
          <a:xfrm>
            <a:off x="527125" y="1615556"/>
            <a:ext cx="5595460" cy="94292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13186" y="1890928"/>
            <a:ext cx="574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On a tous des ressources différentes</a:t>
            </a:r>
          </a:p>
        </p:txBody>
      </p:sp>
      <p:sp>
        <p:nvSpPr>
          <p:cNvPr id="23554" name="AutoShape 2" descr="Pochoir danseuse. dessin danseuse. silhouette danseuse (ref 706-1) - Un  grand march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56" name="AutoShape 4" descr="Pochoir danseuse. dessin danseuse. silhouette danseuse (ref 706-1) - Un  grand march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633489" y="4104276"/>
            <a:ext cx="409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558" name="AutoShape 6" descr="Pochoir danseuse. dessin danseuse. silhouette danseuse (ref 596-1) - Un  grand march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62" name="AutoShape 10" descr="Dessins – Les matières et activités scolaires – Le blog de Mysticlo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64" name="AutoShape 12" descr="Dessins – Les matières et activités scolaires – Le blog de Mysticlol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66" name="Picture 14" descr="https://www.mysticlolly.fr/wp-content/uploads/2016/11/Dessin-Lecture-dun-livre-V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01336">
            <a:off x="1839557" y="2890985"/>
            <a:ext cx="1553172" cy="1640675"/>
          </a:xfrm>
          <a:prstGeom prst="rect">
            <a:avLst/>
          </a:prstGeom>
          <a:noFill/>
        </p:spPr>
      </p:pic>
      <p:pic>
        <p:nvPicPr>
          <p:cNvPr id="23568" name="Picture 16" descr="https://www.mysticlolly.fr/wp-content/uploads/2016/11/d%C3%A9couverte-du-monde-le-viva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1592" y="1473798"/>
            <a:ext cx="1488858" cy="1861072"/>
          </a:xfrm>
          <a:prstGeom prst="rect">
            <a:avLst/>
          </a:prstGeom>
          <a:noFill/>
        </p:spPr>
      </p:pic>
      <p:pic>
        <p:nvPicPr>
          <p:cNvPr id="23570" name="Picture 18" descr="https://www.mysticlolly.fr/wp-content/uploads/2016/11/arts-visue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772">
            <a:off x="8987599" y="2581836"/>
            <a:ext cx="1534759" cy="1534759"/>
          </a:xfrm>
          <a:prstGeom prst="rect">
            <a:avLst/>
          </a:prstGeom>
          <a:noFill/>
        </p:spPr>
      </p:pic>
      <p:pic>
        <p:nvPicPr>
          <p:cNvPr id="23572" name="Picture 20" descr="https://www.mysticlolly.fr/wp-content/uploads/2016/11/spor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033" y="4466281"/>
            <a:ext cx="1659494" cy="2074367"/>
          </a:xfrm>
          <a:prstGeom prst="rect">
            <a:avLst/>
          </a:prstGeom>
          <a:noFill/>
        </p:spPr>
      </p:pic>
      <p:pic>
        <p:nvPicPr>
          <p:cNvPr id="23574" name="Picture 22" descr="https://www.mysticlolly.fr/wp-content/uploads/2016/11/production-ecri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79678" y="4550484"/>
            <a:ext cx="1463039" cy="1828799"/>
          </a:xfrm>
          <a:prstGeom prst="rect">
            <a:avLst/>
          </a:prstGeom>
          <a:noFill/>
        </p:spPr>
      </p:pic>
      <p:pic>
        <p:nvPicPr>
          <p:cNvPr id="23576" name="Picture 24" descr="https://www.mysticlolly.fr/wp-content/uploads/2016/11/calcul-menta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5473" y="4807838"/>
            <a:ext cx="1317400" cy="1646750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4395" y="-250319"/>
            <a:ext cx="27606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Double flèche horizontale 23"/>
          <p:cNvSpPr/>
          <p:nvPr/>
        </p:nvSpPr>
        <p:spPr>
          <a:xfrm rot="2424732">
            <a:off x="4073854" y="3379011"/>
            <a:ext cx="2871744" cy="579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78" name="Picture 26" descr="https://www.mysticlolly.fr/wp-content/uploads/2016/11/d%C3%A9couverte-du-monde-la-mati%C3%A8r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43247" y="1023023"/>
            <a:ext cx="1343397" cy="1074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5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83846" y="250239"/>
            <a:ext cx="12324521" cy="656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rgbClr val="FF0000"/>
                </a:solidFill>
                <a:latin typeface="Comic Sans MS" pitchFamily="66" charset="0"/>
              </a:rPr>
              <a:t>Ils peuvent avoir besoin d’aide pour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965373" y="3625935"/>
            <a:ext cx="400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mémoriser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67832" y="4264976"/>
            <a:ext cx="4003730" cy="76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écrire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16179" y="1199967"/>
            <a:ext cx="5227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prendre la parole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1497" y="2228956"/>
            <a:ext cx="2264141" cy="76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63436" y="1383271"/>
            <a:ext cx="482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se concentrer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44735" y="5393379"/>
            <a:ext cx="400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comprendre…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739756" y="2104587"/>
            <a:ext cx="2080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200" dirty="0"/>
          </a:p>
        </p:txBody>
      </p:sp>
      <p:sp>
        <p:nvSpPr>
          <p:cNvPr id="21506" name="AutoShape 2" descr="www.educol.net/image-parler-dl147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www.educol.net/image-parler-dl147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0" name="Picture 6" descr="Image par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474" y="1914250"/>
            <a:ext cx="1630045" cy="1130165"/>
          </a:xfrm>
          <a:prstGeom prst="rect">
            <a:avLst/>
          </a:prstGeom>
          <a:noFill/>
        </p:spPr>
      </p:pic>
      <p:sp>
        <p:nvSpPr>
          <p:cNvPr id="21514" name="AutoShape 10" descr="méditation simple concentrer - Apprendre, réviser, mémori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6" name="Picture 12" descr="méditation simple concentrer - Apprendre, réviser, mémoris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00216" y="2079254"/>
            <a:ext cx="1971375" cy="1094346"/>
          </a:xfrm>
          <a:prstGeom prst="rect">
            <a:avLst/>
          </a:prstGeom>
          <a:noFill/>
        </p:spPr>
      </p:pic>
      <p:pic>
        <p:nvPicPr>
          <p:cNvPr id="21518" name="Picture 14" descr="Méthode syllabique et littérature - Le petit cartable de Sanlea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425" y="2846958"/>
            <a:ext cx="2225973" cy="1387315"/>
          </a:xfrm>
          <a:prstGeom prst="rect">
            <a:avLst/>
          </a:prstGeom>
          <a:noFill/>
        </p:spPr>
      </p:pic>
      <p:pic>
        <p:nvPicPr>
          <p:cNvPr id="21520" name="Picture 16" descr="Crayon Écrit Écrire - Images vectorielles gratuites sur Pixab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8663" y="4153403"/>
            <a:ext cx="1438687" cy="2484065"/>
          </a:xfrm>
          <a:prstGeom prst="rect">
            <a:avLst/>
          </a:prstGeom>
          <a:noFill/>
        </p:spPr>
      </p:pic>
      <p:pic>
        <p:nvPicPr>
          <p:cNvPr id="21522" name="Picture 18" descr="La mémoire - Dys Coach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2766" y="4776395"/>
            <a:ext cx="1387736" cy="1619026"/>
          </a:xfrm>
          <a:prstGeom prst="rect">
            <a:avLst/>
          </a:prstGeom>
          <a:noFill/>
        </p:spPr>
      </p:pic>
      <p:pic>
        <p:nvPicPr>
          <p:cNvPr id="21524" name="Picture 20" descr="Comment mémoriser rapidement et facilement - Réussir les examen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9389" y="3076687"/>
            <a:ext cx="1017140" cy="1866452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79874" y="0"/>
            <a:ext cx="2144470" cy="16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25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64254" y="422361"/>
            <a:ext cx="8839200" cy="656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rgbClr val="7030A0"/>
                </a:solidFill>
                <a:latin typeface="Comic Sans MS" pitchFamily="66" charset="0"/>
              </a:rPr>
              <a:t>Comment peuvent être aidés les élèves du dispositif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40051" y="1432645"/>
            <a:ext cx="8460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¥"/>
            </a:pPr>
            <a:r>
              <a:rPr lang="fr-FR" sz="2400" b="1" dirty="0">
                <a:solidFill>
                  <a:srgbClr val="00B050"/>
                </a:solidFill>
              </a:rPr>
              <a:t>des documents différents </a:t>
            </a:r>
            <a:r>
              <a:rPr lang="fr-FR" sz="2400" dirty="0"/>
              <a:t>: en couleur, plus grands, sous forme de QCM, …</a:t>
            </a:r>
          </a:p>
          <a:p>
            <a:pPr marL="342900" indent="-342900">
              <a:buFont typeface="Wingdings" panose="05000000000000000000" pitchFamily="2" charset="2"/>
              <a:buChar char="¥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¥"/>
            </a:pPr>
            <a:r>
              <a:rPr lang="fr-FR" sz="2400" b="1" dirty="0">
                <a:solidFill>
                  <a:srgbClr val="00B0F0"/>
                </a:solidFill>
              </a:rPr>
              <a:t>des évaluations différentes </a:t>
            </a:r>
            <a:r>
              <a:rPr lang="fr-FR" sz="2400" dirty="0"/>
              <a:t>: moins de questions, sous forme de QCM, textes à trous, documents en couleurs, plus grands …</a:t>
            </a:r>
          </a:p>
          <a:p>
            <a:pPr marL="342900" indent="-342900">
              <a:buFont typeface="Wingdings" panose="05000000000000000000" pitchFamily="2" charset="2"/>
              <a:buChar char="¥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¥"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des 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Aesh</a:t>
            </a:r>
            <a:r>
              <a:rPr lang="fr-FR" sz="2400" dirty="0"/>
              <a:t>: lisent et expliquent les consignes, prennent des notes, aident à la compréhension …</a:t>
            </a:r>
          </a:p>
          <a:p>
            <a:pPr marL="342900" indent="-342900">
              <a:buFont typeface="Wingdings" panose="05000000000000000000" pitchFamily="2" charset="2"/>
              <a:buChar char="¥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¥"/>
            </a:pPr>
            <a:r>
              <a:rPr lang="fr-FR" sz="2400" b="1" dirty="0">
                <a:solidFill>
                  <a:srgbClr val="FF0000"/>
                </a:solidFill>
              </a:rPr>
              <a:t>des suivis de cours dans le dispositif</a:t>
            </a: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8941" y="212260"/>
            <a:ext cx="27606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0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</TotalTime>
  <Words>416</Words>
  <Application>Microsoft Office PowerPoint</Application>
  <PresentationFormat>Grand écran</PresentationFormat>
  <Paragraphs>68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verdana</vt:lpstr>
      <vt:lpstr>Wingdings</vt:lpstr>
      <vt:lpstr>Thème Office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On est tous différents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DU DISPOSITIF ULIS</dc:title>
  <dc:creator>AUDREY</dc:creator>
  <cp:lastModifiedBy>principal</cp:lastModifiedBy>
  <cp:revision>61</cp:revision>
  <cp:lastPrinted>2017-05-07T17:50:34Z</cp:lastPrinted>
  <dcterms:created xsi:type="dcterms:W3CDTF">2017-03-16T08:06:03Z</dcterms:created>
  <dcterms:modified xsi:type="dcterms:W3CDTF">2026-03-31T11:48:54Z</dcterms:modified>
</cp:coreProperties>
</file>